
<file path=[Content_Types].xml><?xml version="1.0" encoding="utf-8"?>
<Types xmlns="http://schemas.openxmlformats.org/package/2006/content-types">
  <Default Extension="png" ContentType="image/png"/>
  <Default Extension="jpeg" ContentType="image/jpeg"/>
  <Default Extension="JPG" ContentType="image/.jp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3"/>
    <p:sldId id="260" r:id="rId4"/>
    <p:sldId id="289" r:id="rId5"/>
    <p:sldId id="439" r:id="rId6"/>
    <p:sldId id="414" r:id="rId7"/>
    <p:sldId id="376" r:id="rId8"/>
    <p:sldId id="440" r:id="rId9"/>
    <p:sldId id="441" r:id="rId10"/>
    <p:sldId id="442" r:id="rId11"/>
    <p:sldId id="443" r:id="rId12"/>
    <p:sldId id="416" r:id="rId13"/>
    <p:sldId id="377" r:id="rId14"/>
    <p:sldId id="419" r:id="rId15"/>
    <p:sldId id="417" r:id="rId16"/>
    <p:sldId id="490" r:id="rId17"/>
    <p:sldId id="487" r:id="rId19"/>
    <p:sldId id="489" r:id="rId20"/>
    <p:sldId id="482" r:id="rId21"/>
    <p:sldId id="483" r:id="rId22"/>
    <p:sldId id="484" r:id="rId23"/>
    <p:sldId id="485" r:id="rId24"/>
    <p:sldId id="486" r:id="rId25"/>
    <p:sldId id="491" r:id="rId26"/>
    <p:sldId id="495" r:id="rId27"/>
    <p:sldId id="496" r:id="rId28"/>
    <p:sldId id="444" r:id="rId29"/>
    <p:sldId id="497" r:id="rId30"/>
    <p:sldId id="445" r:id="rId31"/>
    <p:sldId id="418" r:id="rId32"/>
    <p:sldId id="446" r:id="rId33"/>
    <p:sldId id="448" r:id="rId34"/>
    <p:sldId id="498" r:id="rId35"/>
    <p:sldId id="493" r:id="rId36"/>
    <p:sldId id="494" r:id="rId37"/>
    <p:sldId id="492" r:id="rId38"/>
    <p:sldId id="421" r:id="rId39"/>
    <p:sldId id="540" r:id="rId40"/>
    <p:sldId id="541" r:id="rId41"/>
    <p:sldId id="543" r:id="rId42"/>
    <p:sldId id="450" r:id="rId43"/>
    <p:sldId id="505" r:id="rId44"/>
    <p:sldId id="379" r:id="rId45"/>
    <p:sldId id="507" r:id="rId46"/>
    <p:sldId id="509" r:id="rId47"/>
    <p:sldId id="590" r:id="rId48"/>
    <p:sldId id="512" r:id="rId49"/>
    <p:sldId id="591" r:id="rId50"/>
    <p:sldId id="513" r:id="rId51"/>
    <p:sldId id="514" r:id="rId52"/>
    <p:sldId id="515" r:id="rId53"/>
    <p:sldId id="516" r:id="rId54"/>
    <p:sldId id="518" r:id="rId55"/>
    <p:sldId id="519" r:id="rId56"/>
    <p:sldId id="592" r:id="rId57"/>
    <p:sldId id="520" r:id="rId58"/>
    <p:sldId id="593" r:id="rId59"/>
    <p:sldId id="521" r:id="rId60"/>
    <p:sldId id="522" r:id="rId61"/>
    <p:sldId id="523" r:id="rId62"/>
    <p:sldId id="524" r:id="rId63"/>
    <p:sldId id="525" r:id="rId64"/>
    <p:sldId id="526" r:id="rId65"/>
    <p:sldId id="527" r:id="rId66"/>
    <p:sldId id="528" r:id="rId67"/>
    <p:sldId id="529" r:id="rId68"/>
    <p:sldId id="530" r:id="rId69"/>
    <p:sldId id="531" r:id="rId70"/>
    <p:sldId id="532" r:id="rId71"/>
    <p:sldId id="451" r:id="rId72"/>
    <p:sldId id="536" r:id="rId73"/>
    <p:sldId id="537" r:id="rId74"/>
    <p:sldId id="538" r:id="rId75"/>
    <p:sldId id="539" r:id="rId76"/>
    <p:sldId id="534" r:id="rId77"/>
    <p:sldId id="535" r:id="rId78"/>
    <p:sldId id="458" r:id="rId79"/>
    <p:sldId id="459" r:id="rId80"/>
    <p:sldId id="628" r:id="rId81"/>
    <p:sldId id="629" r:id="rId82"/>
    <p:sldId id="630" r:id="rId83"/>
    <p:sldId id="631" r:id="rId84"/>
    <p:sldId id="632" r:id="rId85"/>
    <p:sldId id="633" r:id="rId86"/>
    <p:sldId id="634" r:id="rId87"/>
    <p:sldId id="635" r:id="rId88"/>
    <p:sldId id="636" r:id="rId89"/>
    <p:sldId id="637" r:id="rId90"/>
    <p:sldId id="638" r:id="rId91"/>
    <p:sldId id="639" r:id="rId92"/>
    <p:sldId id="640" r:id="rId93"/>
    <p:sldId id="641" r:id="rId94"/>
    <p:sldId id="642" r:id="rId95"/>
    <p:sldId id="643" r:id="rId96"/>
    <p:sldId id="644" r:id="rId97"/>
    <p:sldId id="627" r:id="rId98"/>
  </p:sldIdLst>
  <p:sldSz cx="11522075" cy="6480175"/>
  <p:notesSz cx="6858000" cy="9144000"/>
  <p:custDataLst>
    <p:tags r:id="rId102"/>
  </p:custDataLst>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037" userDrawn="1">
          <p15:clr>
            <a:srgbClr val="A4A3A4"/>
          </p15:clr>
        </p15:guide>
        <p15:guide id="2" pos="36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2FDB2607-1784-4EEB-B798-7EB5836EED8A}">
        <p14:showMediaCtrls xmlns:p14="http://schemas.microsoft.com/office/powerpoint/2010/main" val="1"/>
      </p:ext>
    </p:extLst>
  </p:showPr>
  <p:clrMru>
    <a:srgbClr val="1D41D5"/>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3"/>
    <p:restoredTop sz="96238"/>
  </p:normalViewPr>
  <p:slideViewPr>
    <p:cSldViewPr showGuides="1">
      <p:cViewPr>
        <p:scale>
          <a:sx n="90" d="100"/>
          <a:sy n="90" d="100"/>
        </p:scale>
        <p:origin x="514" y="-38"/>
      </p:cViewPr>
      <p:guideLst>
        <p:guide orient="horz" pos="2037"/>
        <p:guide pos="3628"/>
      </p:guideLst>
    </p:cSldViewPr>
  </p:slideViewPr>
  <p:notesTextViewPr>
    <p:cViewPr>
      <p:scale>
        <a:sx n="1" d="1"/>
        <a:sy n="1" d="1"/>
      </p:scale>
      <p:origin x="0" y="0"/>
    </p:cViewPr>
  </p:notesTextViewPr>
  <p:gridSpacing cx="69849" cy="69849"/>
</p:viewPr>
</file>

<file path=ppt/_rels/presentation.xml.rels><?xml version="1.0" encoding="UTF-8" standalone="yes"?>
<Relationships xmlns="http://schemas.openxmlformats.org/package/2006/relationships"><Relationship Id="rId99" Type="http://schemas.openxmlformats.org/officeDocument/2006/relationships/presProps" Target="presProps.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7.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6.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5.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2" Type="http://schemas.openxmlformats.org/officeDocument/2006/relationships/tags" Target="tags/tag2.xml"/><Relationship Id="rId101" Type="http://schemas.openxmlformats.org/officeDocument/2006/relationships/tableStyles" Target="tableStyles.xml"/><Relationship Id="rId100" Type="http://schemas.openxmlformats.org/officeDocument/2006/relationships/viewProps" Target="viewProps.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2.jpe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页眉占位符 1"/>
          <p:cNvSpPr>
            <a:spLocks noGrp="1" noChangeArrowheads="1"/>
          </p:cNvSpPr>
          <p:nvPr>
            <p:ph type="hdr" sz="quarter" idx="4294967295"/>
          </p:nvPr>
        </p:nvSpPr>
        <p:spPr bwMode="auto">
          <a:xfrm>
            <a:off x="0" y="0"/>
            <a:ext cx="2971800" cy="457200"/>
          </a:xfrm>
          <a:prstGeom prst="rect">
            <a:avLst/>
          </a:prstGeom>
          <a:noFill/>
          <a:ln>
            <a:noFill/>
          </a:ln>
        </p:spPr>
        <p:txBody>
          <a:bodyPr vert="horz" wrap="square" lIns="91440" tIns="45720" rIns="91440" bIns="45720" numCol="1" anchor="t" anchorCtr="0" compatLnSpc="1"/>
          <a:lstStyle>
            <a:lvl1pPr eaLnBrk="1" hangingPunct="1">
              <a:buFont typeface="Arial" panose="020B0604020202020204" pitchFamily="34" charset="0"/>
              <a:buNone/>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1" name="日期占位符 2"/>
          <p:cNvSpPr>
            <a:spLocks noGrp="1" noChangeArrowheads="1"/>
          </p:cNvSpPr>
          <p:nvPr>
            <p:ph type="dt" idx="1"/>
          </p:nvPr>
        </p:nvSpPr>
        <p:spPr bwMode="auto">
          <a:xfrm>
            <a:off x="3884613" y="0"/>
            <a:ext cx="2971800" cy="457200"/>
          </a:xfrm>
          <a:prstGeom prst="rect">
            <a:avLst/>
          </a:prstGeom>
          <a:noFill/>
          <a:ln>
            <a:noFill/>
          </a:ln>
        </p:spPr>
        <p:txBody>
          <a:bodyPr vert="horz" wrap="square" lIns="91440" tIns="45720" rIns="91440" bIns="45720" numCol="1" anchor="t" anchorCtr="0" compatLnSpc="1"/>
          <a:lstStyle>
            <a:lvl1pPr algn="r" eaLnBrk="1" hangingPunct="1">
              <a:buFont typeface="Arial" panose="020B0604020202020204" pitchFamily="34" charset="0"/>
              <a:buNone/>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A4B84F5-8E10-4DF3-907F-E79BC444AC98}"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8" name="幻灯片图像占位符 3"/>
          <p:cNvSpPr>
            <a:spLocks noGrp="1" noRot="1" noChangeAspect="1"/>
          </p:cNvSpPr>
          <p:nvPr>
            <p:ph type="sldImg" idx="2"/>
          </p:nvPr>
        </p:nvSpPr>
        <p:spPr>
          <a:xfrm>
            <a:off x="381000" y="685800"/>
            <a:ext cx="6096000" cy="3429000"/>
          </a:xfrm>
          <a:prstGeom prst="rect">
            <a:avLst/>
          </a:prstGeom>
          <a:noFill/>
          <a:ln w="12700">
            <a:noFill/>
          </a:ln>
        </p:spPr>
      </p:sp>
      <p:sp>
        <p:nvSpPr>
          <p:cNvPr id="2053" name="备注占位符 4"/>
          <p:cNvSpPr>
            <a:spLocks noGrp="1" noRot="1" noChangeAspect="1" noChangeArrowheads="1"/>
          </p:cNvSpPr>
          <p:nvPr/>
        </p:nvSpPr>
        <p:spPr bwMode="auto">
          <a:xfrm>
            <a:off x="685800" y="4343400"/>
            <a:ext cx="5486400" cy="4114800"/>
          </a:xfrm>
          <a:prstGeom prst="rect">
            <a:avLst/>
          </a:prstGeom>
          <a:noFill/>
          <a:ln>
            <a:noFill/>
          </a:ln>
        </p:spPr>
        <p:txBody>
          <a:bodyPr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单击此处编辑母版文本样式</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第二级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第三级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第四级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0" marR="0" lvl="0" indent="0" algn="l" defTabSz="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第五级</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4" name="页脚占位符 5"/>
          <p:cNvSpPr>
            <a:spLocks noGrp="1" noChangeArrowheads="1"/>
          </p:cNvSpPr>
          <p:nvPr>
            <p:ph type="ftr" sz="quarter" idx="4"/>
          </p:nvPr>
        </p:nvSpPr>
        <p:spPr bwMode="auto">
          <a:xfrm>
            <a:off x="0" y="8685213"/>
            <a:ext cx="2971800" cy="457200"/>
          </a:xfrm>
          <a:prstGeom prst="rect">
            <a:avLst/>
          </a:prstGeom>
          <a:noFill/>
          <a:ln>
            <a:noFill/>
          </a:ln>
        </p:spPr>
        <p:txBody>
          <a:bodyPr vert="horz" wrap="square" lIns="91440" tIns="45720" rIns="91440" bIns="45720" numCol="1" anchor="b" anchorCtr="0" compatLnSpc="1"/>
          <a:lstStyle>
            <a:lvl1pPr eaLnBrk="1" hangingPunct="1">
              <a:buFont typeface="Arial" panose="020B0604020202020204" pitchFamily="34" charset="0"/>
              <a:buNone/>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5" name="灯片编号占位符 6"/>
          <p:cNvSpPr>
            <a:spLocks noGrp="1" noChangeArrowheads="1"/>
          </p:cNvSpPr>
          <p:nvPr>
            <p:ph type="sldNum" sz="quarter" idx="5"/>
          </p:nvPr>
        </p:nvSpPr>
        <p:spPr bwMode="auto">
          <a:xfrm>
            <a:off x="3884613" y="8685213"/>
            <a:ext cx="2971800" cy="457200"/>
          </a:xfrm>
          <a:prstGeom prst="rect">
            <a:avLst/>
          </a:prstGeom>
          <a:noFill/>
          <a:ln>
            <a:noFill/>
          </a:ln>
        </p:spPr>
        <p:txBody>
          <a:bodyPr vert="horz" wrap="square" lIns="91440" tIns="45720" rIns="91440" bIns="45720" numCol="1" anchor="b" anchorCtr="0" compatLnSpc="1"/>
          <a:p>
            <a:pPr lvl="0" algn="r" eaLnBrk="1" hangingPunct="1">
              <a:buNone/>
            </a:pPr>
            <a:fld id="{9A0DB2DC-4C9A-4742-B13C-FB6460FD3503}" type="slidenum">
              <a:rPr lang="zh-CN" altLang="en-US" dirty="0"/>
            </a:fld>
            <a:endParaRPr lang="zh-CN" altLang="en-US" sz="1200" dirty="0"/>
          </a:p>
        </p:txBody>
      </p:sp>
    </p:spTree>
  </p:cSld>
  <p:clrMap bg1="lt1" tx1="dk1" bg2="lt2" tx2="dk2" accent1="accent1" accent2="accent2" accent3="accent3" accent4="accent4" accent5="accent5" accent6="accent6" hlink="hlink" folHlink="folHlink"/>
  <p:hf sldNum="0" hdr="0" ftr="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日期占位符 2"/>
          <p:cNvSpPr>
            <a:spLocks noGrp="1"/>
          </p:cNvSpPr>
          <p:nvPr>
            <p:ph type="dt" idx="1"/>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A4B84F5-8E10-4DF3-907F-E79BC444AC98}"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文本占位符 3"/>
          <p:cNvSpPr>
            <a:spLocks noGrp="1"/>
          </p:cNvSpPr>
          <p:nvPr>
            <p:ph type="body" sz="quarter"/>
          </p:nvPr>
        </p:nvSpPr>
        <p:spPr>
          <a:xfrm>
            <a:off x="662016" y="3931500"/>
            <a:ext cx="5296132" cy="3216682"/>
          </a:xfrm>
          <a:prstGeom prst="rect">
            <a:avLst/>
          </a:prstGeom>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日期占位符 2"/>
          <p:cNvSpPr>
            <a:spLocks noGrp="1"/>
          </p:cNvSpPr>
          <p:nvPr>
            <p:ph type="dt" idx="1"/>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A4B84F5-8E10-4DF3-907F-E79BC444AC98}"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文本占位符 3"/>
          <p:cNvSpPr>
            <a:spLocks noGrp="1"/>
          </p:cNvSpPr>
          <p:nvPr>
            <p:ph type="body" sz="quarter"/>
          </p:nvPr>
        </p:nvSpPr>
        <p:spPr>
          <a:xfrm>
            <a:off x="662016" y="3931500"/>
            <a:ext cx="5296132" cy="3216682"/>
          </a:xfrm>
          <a:prstGeom prst="rect">
            <a:avLst/>
          </a:prstGeom>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日期占位符 2"/>
          <p:cNvSpPr>
            <a:spLocks noGrp="1"/>
          </p:cNvSpPr>
          <p:nvPr>
            <p:ph type="dt" idx="1"/>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A4B84F5-8E10-4DF3-907F-E79BC444AC98}"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文本占位符 3"/>
          <p:cNvSpPr>
            <a:spLocks noGrp="1"/>
          </p:cNvSpPr>
          <p:nvPr>
            <p:ph type="body" sz="quarter"/>
          </p:nvPr>
        </p:nvSpPr>
        <p:spPr>
          <a:xfrm>
            <a:off x="662016" y="3931500"/>
            <a:ext cx="5296132" cy="3216682"/>
          </a:xfrm>
          <a:prstGeom prst="rect">
            <a:avLst/>
          </a:prstGeom>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日期占位符 2"/>
          <p:cNvSpPr>
            <a:spLocks noGrp="1"/>
          </p:cNvSpPr>
          <p:nvPr>
            <p:ph type="dt" idx="1"/>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A4B84F5-8E10-4DF3-907F-E79BC444AC98}"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文本占位符 3"/>
          <p:cNvSpPr>
            <a:spLocks noGrp="1"/>
          </p:cNvSpPr>
          <p:nvPr>
            <p:ph type="body" sz="quarter"/>
          </p:nvPr>
        </p:nvSpPr>
        <p:spPr>
          <a:xfrm>
            <a:off x="662016" y="3931500"/>
            <a:ext cx="5296132" cy="3216682"/>
          </a:xfrm>
          <a:prstGeom prst="rect">
            <a:avLst/>
          </a:prstGeom>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幻灯片图像占位符 1"/>
          <p:cNvSpPr>
            <a:spLocks noGrp="1" noRot="1" noChangeAspect="1" noTextEdit="1"/>
          </p:cNvSpPr>
          <p:nvPr>
            <p:ph type="sldImg"/>
          </p:nvPr>
        </p:nvSpPr>
        <p:spPr/>
      </p:sp>
      <p:sp>
        <p:nvSpPr>
          <p:cNvPr id="18435" name="备注占位符 2"/>
          <p:cNvSpPr>
            <a:spLocks noGrp="1"/>
          </p:cNvSpPr>
          <p:nvPr>
            <p:ph type="body" idx="1"/>
          </p:nvPr>
        </p:nvSpPr>
        <p:spPr>
          <a:xfrm>
            <a:off x="-2147483648" y="-2147483648"/>
            <a:ext cx="0" cy="0"/>
          </a:xfrm>
          <a:prstGeom prst="rect">
            <a:avLst/>
          </a:prstGeom>
          <a:noFill/>
          <a:ln w="9525">
            <a:noFill/>
          </a:ln>
        </p:spPr>
        <p:txBody>
          <a:bodyPr/>
          <a:p>
            <a:pPr lvl="0"/>
            <a:endParaRPr lang="zh-CN" altLang="en-US" dirty="0"/>
          </a:p>
        </p:txBody>
      </p:sp>
      <p:sp>
        <p:nvSpPr>
          <p:cNvPr id="1843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p>
            <a:pPr lvl="0" algn="r" eaLnBrk="1" hangingPunct="1">
              <a:buNone/>
            </a:pPr>
            <a:fld id="{9A0DB2DC-4C9A-4742-B13C-FB6460FD3503}" type="slidenum">
              <a:rPr lang="zh-CN" altLang="en-US" dirty="0"/>
            </a:fld>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幻灯片图像占位符 1"/>
          <p:cNvSpPr>
            <a:spLocks noGrp="1" noRot="1" noChangeAspect="1" noTextEdit="1"/>
          </p:cNvSpPr>
          <p:nvPr>
            <p:ph type="sldImg"/>
          </p:nvPr>
        </p:nvSpPr>
        <p:spPr/>
      </p:sp>
      <p:sp>
        <p:nvSpPr>
          <p:cNvPr id="18435" name="备注占位符 2"/>
          <p:cNvSpPr>
            <a:spLocks noGrp="1"/>
          </p:cNvSpPr>
          <p:nvPr>
            <p:ph type="body" idx="1"/>
          </p:nvPr>
        </p:nvSpPr>
        <p:spPr>
          <a:xfrm>
            <a:off x="-2147483648" y="-2147483648"/>
            <a:ext cx="0" cy="0"/>
          </a:xfrm>
          <a:prstGeom prst="rect">
            <a:avLst/>
          </a:prstGeom>
          <a:noFill/>
          <a:ln w="9525">
            <a:noFill/>
          </a:ln>
        </p:spPr>
        <p:txBody>
          <a:bodyPr/>
          <a:p>
            <a:pPr lvl="0"/>
            <a:endParaRPr lang="zh-CN" altLang="en-US" dirty="0"/>
          </a:p>
        </p:txBody>
      </p:sp>
      <p:sp>
        <p:nvSpPr>
          <p:cNvPr id="1843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p>
            <a:pPr lvl="0" algn="r" eaLnBrk="1" hangingPunct="1">
              <a:buNone/>
            </a:pPr>
            <a:fld id="{9A0DB2DC-4C9A-4742-B13C-FB6460FD3503}" type="slidenum">
              <a:rPr lang="zh-CN" altLang="en-US" dirty="0"/>
            </a:fld>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幻灯片图像占位符 1"/>
          <p:cNvSpPr>
            <a:spLocks noGrp="1" noRot="1" noChangeAspect="1" noTextEdit="1"/>
          </p:cNvSpPr>
          <p:nvPr>
            <p:ph type="sldImg"/>
          </p:nvPr>
        </p:nvSpPr>
        <p:spPr/>
      </p:sp>
      <p:sp>
        <p:nvSpPr>
          <p:cNvPr id="18435" name="备注占位符 2"/>
          <p:cNvSpPr>
            <a:spLocks noGrp="1"/>
          </p:cNvSpPr>
          <p:nvPr>
            <p:ph type="body" idx="1"/>
          </p:nvPr>
        </p:nvSpPr>
        <p:spPr>
          <a:xfrm>
            <a:off x="-2147483648" y="-2147483648"/>
            <a:ext cx="0" cy="0"/>
          </a:xfrm>
          <a:prstGeom prst="rect">
            <a:avLst/>
          </a:prstGeom>
          <a:noFill/>
          <a:ln w="9525">
            <a:noFill/>
          </a:ln>
        </p:spPr>
        <p:txBody>
          <a:bodyPr/>
          <a:p>
            <a:pPr lvl="0"/>
            <a:endParaRPr lang="zh-CN" altLang="en-US" dirty="0"/>
          </a:p>
        </p:txBody>
      </p:sp>
      <p:sp>
        <p:nvSpPr>
          <p:cNvPr id="1843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p>
            <a:pPr lvl="0" algn="r" eaLnBrk="1" hangingPunct="1">
              <a:buNone/>
            </a:pPr>
            <a:fld id="{9A0DB2DC-4C9A-4742-B13C-FB6460FD3503}" type="slidenum">
              <a:rPr lang="zh-CN" altLang="en-US" dirty="0"/>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幻灯片图像占位符 1"/>
          <p:cNvSpPr>
            <a:spLocks noGrp="1" noRot="1" noChangeAspect="1" noTextEdit="1"/>
          </p:cNvSpPr>
          <p:nvPr>
            <p:ph type="sldImg"/>
          </p:nvPr>
        </p:nvSpPr>
        <p:spPr/>
      </p:sp>
      <p:sp>
        <p:nvSpPr>
          <p:cNvPr id="18435" name="备注占位符 2"/>
          <p:cNvSpPr>
            <a:spLocks noGrp="1"/>
          </p:cNvSpPr>
          <p:nvPr>
            <p:ph type="body" idx="1"/>
          </p:nvPr>
        </p:nvSpPr>
        <p:spPr>
          <a:xfrm>
            <a:off x="-2147483648" y="-2147483648"/>
            <a:ext cx="0" cy="0"/>
          </a:xfrm>
          <a:prstGeom prst="rect">
            <a:avLst/>
          </a:prstGeom>
          <a:noFill/>
          <a:ln w="9525">
            <a:noFill/>
          </a:ln>
        </p:spPr>
        <p:txBody>
          <a:bodyPr/>
          <a:p>
            <a:pPr lvl="0"/>
            <a:endParaRPr lang="zh-CN" altLang="en-US" dirty="0"/>
          </a:p>
        </p:txBody>
      </p:sp>
      <p:sp>
        <p:nvSpPr>
          <p:cNvPr id="1843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p>
            <a:pPr lvl="0" algn="r" eaLnBrk="1" hangingPunct="1">
              <a:buNone/>
            </a:pPr>
            <a:fld id="{9A0DB2DC-4C9A-4742-B13C-FB6460FD3503}" type="slidenum">
              <a:rPr lang="zh-CN" altLang="en-US" dirty="0"/>
            </a:fld>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幻灯片图像占位符 1"/>
          <p:cNvSpPr>
            <a:spLocks noGrp="1" noRot="1" noChangeAspect="1" noTextEdit="1"/>
          </p:cNvSpPr>
          <p:nvPr>
            <p:ph type="sldImg"/>
          </p:nvPr>
        </p:nvSpPr>
        <p:spPr/>
      </p:sp>
      <p:sp>
        <p:nvSpPr>
          <p:cNvPr id="18435" name="备注占位符 2"/>
          <p:cNvSpPr>
            <a:spLocks noGrp="1"/>
          </p:cNvSpPr>
          <p:nvPr>
            <p:ph type="body" idx="1"/>
          </p:nvPr>
        </p:nvSpPr>
        <p:spPr>
          <a:xfrm>
            <a:off x="-2147483648" y="-2147483648"/>
            <a:ext cx="0" cy="0"/>
          </a:xfrm>
          <a:prstGeom prst="rect">
            <a:avLst/>
          </a:prstGeom>
          <a:noFill/>
          <a:ln w="9525">
            <a:noFill/>
          </a:ln>
        </p:spPr>
        <p:txBody>
          <a:bodyPr/>
          <a:p>
            <a:pPr lvl="0"/>
            <a:endParaRPr lang="zh-CN" altLang="en-US" dirty="0"/>
          </a:p>
        </p:txBody>
      </p:sp>
      <p:sp>
        <p:nvSpPr>
          <p:cNvPr id="1843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p>
            <a:pPr lvl="0" algn="r" eaLnBrk="1" hangingPunct="1">
              <a:buNone/>
            </a:pPr>
            <a:fld id="{9A0DB2DC-4C9A-4742-B13C-FB6460FD3503}" type="slidenum">
              <a:rPr lang="zh-CN" altLang="en-US" dirty="0"/>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幻灯片图像占位符 1"/>
          <p:cNvSpPr>
            <a:spLocks noGrp="1" noRot="1" noChangeAspect="1" noTextEdit="1"/>
          </p:cNvSpPr>
          <p:nvPr>
            <p:ph type="sldImg"/>
          </p:nvPr>
        </p:nvSpPr>
        <p:spPr/>
      </p:sp>
      <p:sp>
        <p:nvSpPr>
          <p:cNvPr id="18435" name="备注占位符 2"/>
          <p:cNvSpPr>
            <a:spLocks noGrp="1"/>
          </p:cNvSpPr>
          <p:nvPr>
            <p:ph type="body" idx="1"/>
          </p:nvPr>
        </p:nvSpPr>
        <p:spPr>
          <a:xfrm>
            <a:off x="-2147483648" y="-2147483648"/>
            <a:ext cx="0" cy="0"/>
          </a:xfrm>
          <a:prstGeom prst="rect">
            <a:avLst/>
          </a:prstGeom>
          <a:noFill/>
          <a:ln w="9525">
            <a:noFill/>
          </a:ln>
        </p:spPr>
        <p:txBody>
          <a:bodyPr/>
          <a:p>
            <a:pPr lvl="0"/>
            <a:endParaRPr lang="zh-CN" altLang="en-US" dirty="0"/>
          </a:p>
        </p:txBody>
      </p:sp>
      <p:sp>
        <p:nvSpPr>
          <p:cNvPr id="1843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p>
            <a:pPr lvl="0" algn="r" eaLnBrk="1" hangingPunct="1">
              <a:buNone/>
            </a:pPr>
            <a:fld id="{9A0DB2DC-4C9A-4742-B13C-FB6460FD3503}" type="slidenum">
              <a:rPr lang="zh-CN" altLang="en-US" dirty="0"/>
            </a:fld>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幻灯片图像占位符 1"/>
          <p:cNvSpPr>
            <a:spLocks noGrp="1" noRot="1" noChangeAspect="1" noTextEdit="1"/>
          </p:cNvSpPr>
          <p:nvPr>
            <p:ph type="sldImg"/>
          </p:nvPr>
        </p:nvSpPr>
        <p:spPr/>
      </p:sp>
      <p:sp>
        <p:nvSpPr>
          <p:cNvPr id="18435" name="备注占位符 2"/>
          <p:cNvSpPr>
            <a:spLocks noGrp="1"/>
          </p:cNvSpPr>
          <p:nvPr>
            <p:ph type="body" idx="1"/>
          </p:nvPr>
        </p:nvSpPr>
        <p:spPr>
          <a:xfrm>
            <a:off x="-2147483648" y="-2147483648"/>
            <a:ext cx="0" cy="0"/>
          </a:xfrm>
          <a:prstGeom prst="rect">
            <a:avLst/>
          </a:prstGeom>
          <a:noFill/>
          <a:ln w="9525">
            <a:noFill/>
          </a:ln>
        </p:spPr>
        <p:txBody>
          <a:bodyPr/>
          <a:p>
            <a:pPr lvl="0"/>
            <a:endParaRPr lang="zh-CN" altLang="en-US" dirty="0"/>
          </a:p>
        </p:txBody>
      </p:sp>
      <p:sp>
        <p:nvSpPr>
          <p:cNvPr id="1843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p>
            <a:pPr lvl="0" algn="r" eaLnBrk="1" hangingPunct="1">
              <a:buNone/>
            </a:pPr>
            <a:fld id="{9A0DB2DC-4C9A-4742-B13C-FB6460FD3503}" type="slidenum">
              <a:rPr lang="zh-CN" altLang="en-US" dirty="0"/>
            </a:fld>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日期占位符 2"/>
          <p:cNvSpPr>
            <a:spLocks noGrp="1"/>
          </p:cNvSpPr>
          <p:nvPr>
            <p:ph type="dt" idx="1"/>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8A4B84F5-8E10-4DF3-907F-E79BC444AC98}" type="datetime1">
              <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文本占位符 3"/>
          <p:cNvSpPr>
            <a:spLocks noGrp="1"/>
          </p:cNvSpPr>
          <p:nvPr>
            <p:ph type="body" sz="quarter"/>
          </p:nvPr>
        </p:nvSpPr>
        <p:spPr>
          <a:xfrm>
            <a:off x="662016" y="3931500"/>
            <a:ext cx="5296132" cy="3216682"/>
          </a:xfrm>
          <a:prstGeom prst="rect">
            <a:avLst/>
          </a:prstGeom>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439863" y="1060450"/>
            <a:ext cx="8642350" cy="2255838"/>
          </a:xfrm>
          <a:prstGeom prst="rect">
            <a:avLst/>
          </a:prstGeo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439863" y="3403600"/>
            <a:ext cx="8642350" cy="156527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792163" y="1725613"/>
            <a:ext cx="9937750" cy="4111625"/>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245475" y="344488"/>
            <a:ext cx="2484438" cy="5492750"/>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792163" y="344488"/>
            <a:ext cx="7300912" cy="5492750"/>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792163" y="1725613"/>
            <a:ext cx="9937750" cy="4111625"/>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85813" y="1616075"/>
            <a:ext cx="9937750" cy="2695575"/>
          </a:xfrm>
          <a:prstGeom prst="rect">
            <a:avLst/>
          </a:prstGeo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85813" y="4337050"/>
            <a:ext cx="9937750" cy="1417638"/>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792163" y="1725613"/>
            <a:ext cx="4892675" cy="4111625"/>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5837238" y="1725613"/>
            <a:ext cx="4892675" cy="4111625"/>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793750" y="344488"/>
            <a:ext cx="9937750" cy="1252537"/>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793750" y="1589088"/>
            <a:ext cx="4873625" cy="7778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793750" y="2366963"/>
            <a:ext cx="4873625" cy="3481387"/>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5832475" y="1589088"/>
            <a:ext cx="4899025" cy="7778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5832475" y="2366963"/>
            <a:ext cx="4899025" cy="3481387"/>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792163" y="344488"/>
            <a:ext cx="9937750" cy="1252537"/>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750" y="431800"/>
            <a:ext cx="3716338" cy="1512888"/>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4899025" y="933450"/>
            <a:ext cx="5832475" cy="460533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793750" y="1944688"/>
            <a:ext cx="3716338" cy="360045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793750" y="431800"/>
            <a:ext cx="3716338" cy="1512888"/>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4899025" y="933450"/>
            <a:ext cx="5832475" cy="4605338"/>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sym typeface="Calibri" panose="020F0502020204030204" pitchFamily="34" charset="0"/>
            </a:endParaRPr>
          </a:p>
        </p:txBody>
      </p:sp>
      <p:sp>
        <p:nvSpPr>
          <p:cNvPr id="4" name="文本占位符 3"/>
          <p:cNvSpPr>
            <a:spLocks noGrp="1"/>
          </p:cNvSpPr>
          <p:nvPr>
            <p:ph type="body" sz="half" idx="2"/>
          </p:nvPr>
        </p:nvSpPr>
        <p:spPr>
          <a:xfrm>
            <a:off x="793750" y="1944688"/>
            <a:ext cx="3716338" cy="360045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marL="914400" indent="-914400" algn="ctr" rtl="0" eaLnBrk="0" fontAlgn="base" hangingPunct="0">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914400" indent="-914400"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13716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18288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22860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2743200" indent="-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sym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sym typeface="Calibri" panose="020F0502020204030204"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35.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0.png"/><Relationship Id="rId7" Type="http://schemas.openxmlformats.org/officeDocument/2006/relationships/image" Target="../media/image9.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jpe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4.jpe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9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9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9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9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9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050" name="图片 2"/>
          <p:cNvPicPr>
            <a:picLocks noChangeAspect="1"/>
          </p:cNvPicPr>
          <p:nvPr/>
        </p:nvPicPr>
        <p:blipFill>
          <a:blip r:embed="rId1"/>
          <a:stretch>
            <a:fillRect/>
          </a:stretch>
        </p:blipFill>
        <p:spPr>
          <a:xfrm>
            <a:off x="3387725" y="3384550"/>
            <a:ext cx="2016125" cy="1708150"/>
          </a:xfrm>
          <a:prstGeom prst="rect">
            <a:avLst/>
          </a:prstGeom>
          <a:noFill/>
          <a:ln w="9525">
            <a:noFill/>
          </a:ln>
        </p:spPr>
      </p:pic>
      <p:grpSp>
        <p:nvGrpSpPr>
          <p:cNvPr id="2051" name="Group 3"/>
          <p:cNvGrpSpPr/>
          <p:nvPr/>
        </p:nvGrpSpPr>
        <p:grpSpPr>
          <a:xfrm>
            <a:off x="8137525" y="5832475"/>
            <a:ext cx="3236913" cy="561975"/>
            <a:chOff x="0" y="0"/>
            <a:chExt cx="2372586" cy="561630"/>
          </a:xfrm>
        </p:grpSpPr>
        <p:sp>
          <p:nvSpPr>
            <p:cNvPr id="2056" name="Rectangle: Rounded Corners 19"/>
            <p:cNvSpPr/>
            <p:nvPr/>
          </p:nvSpPr>
          <p:spPr>
            <a:xfrm>
              <a:off x="0" y="0"/>
              <a:ext cx="2108269" cy="233952"/>
            </a:xfrm>
            <a:prstGeom prst="roundRect">
              <a:avLst>
                <a:gd name="adj" fmla="val 50000"/>
              </a:avLst>
            </a:prstGeom>
            <a:noFill/>
            <a:ln w="25400">
              <a:noFill/>
            </a:ln>
          </p:spPr>
          <p:txBody>
            <a:bodyPr anchor="ctr" anchorCtr="0"/>
            <a:p>
              <a:pPr eaLnBrk="1" hangingPunct="1"/>
              <a:endParaRPr lang="zh-CN" altLang="zh-CN" sz="1400" dirty="0">
                <a:latin typeface="Calibri" panose="020F0502020204030204" pitchFamily="34" charset="0"/>
                <a:sym typeface="Calibri" panose="020F0502020204030204" pitchFamily="34" charset="0"/>
              </a:endParaRPr>
            </a:p>
          </p:txBody>
        </p:sp>
        <p:sp>
          <p:nvSpPr>
            <p:cNvPr id="2057" name="文本框 9"/>
            <p:cNvSpPr/>
            <p:nvPr/>
          </p:nvSpPr>
          <p:spPr>
            <a:xfrm>
              <a:off x="686182" y="300020"/>
              <a:ext cx="1686404" cy="261610"/>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grpSp>
      <p:pic>
        <p:nvPicPr>
          <p:cNvPr id="2052" name="图片 10"/>
          <p:cNvPicPr>
            <a:picLocks noChangeAspect="1"/>
          </p:cNvPicPr>
          <p:nvPr/>
        </p:nvPicPr>
        <p:blipFill>
          <a:blip r:embed="rId2"/>
          <a:stretch>
            <a:fillRect/>
          </a:stretch>
        </p:blipFill>
        <p:spPr>
          <a:xfrm>
            <a:off x="0" y="0"/>
            <a:ext cx="11522075" cy="6467475"/>
          </a:xfrm>
          <a:prstGeom prst="rect">
            <a:avLst/>
          </a:prstGeom>
          <a:noFill/>
          <a:ln w="9525">
            <a:noFill/>
          </a:ln>
        </p:spPr>
      </p:pic>
      <p:pic>
        <p:nvPicPr>
          <p:cNvPr id="2053" name="图片 19"/>
          <p:cNvPicPr>
            <a:picLocks noChangeAspect="1"/>
          </p:cNvPicPr>
          <p:nvPr/>
        </p:nvPicPr>
        <p:blipFill>
          <a:blip r:embed="rId3"/>
          <a:stretch>
            <a:fillRect/>
          </a:stretch>
        </p:blipFill>
        <p:spPr>
          <a:xfrm>
            <a:off x="9742488" y="12700"/>
            <a:ext cx="1706562" cy="588963"/>
          </a:xfrm>
          <a:prstGeom prst="rect">
            <a:avLst/>
          </a:prstGeom>
          <a:noFill/>
          <a:ln w="9525">
            <a:noFill/>
          </a:ln>
        </p:spPr>
      </p:pic>
      <p:sp>
        <p:nvSpPr>
          <p:cNvPr id="2054" name="文本占位符 18"/>
          <p:cNvSpPr>
            <a:spLocks noGrp="1"/>
          </p:cNvSpPr>
          <p:nvPr>
            <p:ph sz="quarter"/>
          </p:nvPr>
        </p:nvSpPr>
        <p:spPr>
          <a:xfrm>
            <a:off x="4449763" y="1909763"/>
            <a:ext cx="6323012" cy="852487"/>
          </a:xfrm>
          <a:prstGeom prst="rect">
            <a:avLst/>
          </a:prstGeom>
          <a:noFill/>
          <a:ln w="9525">
            <a:noFill/>
          </a:ln>
        </p:spPr>
        <p:txBody>
          <a:bodyPr/>
          <a:lstStyle>
            <a:lvl1pPr lvl="0">
              <a:buClrTx/>
              <a:buSzTx/>
              <a:buFont typeface="Arial" panose="020B0604020202020204" pitchFamily="34" charset="0"/>
              <a:defRPr sz="2400"/>
            </a:lvl1pPr>
            <a:lvl2pPr lvl="1">
              <a:buClrTx/>
              <a:buSzTx/>
              <a:buFont typeface="Arial" panose="020B0604020202020204" pitchFamily="34" charset="0"/>
              <a:defRPr sz="2000"/>
            </a:lvl2pPr>
            <a:lvl3pPr lvl="2">
              <a:buClrTx/>
              <a:buSzTx/>
              <a:buFont typeface="Arial" panose="020B0604020202020204" pitchFamily="34" charset="0"/>
              <a:defRPr sz="1800"/>
            </a:lvl3pPr>
            <a:lvl4pPr lvl="3">
              <a:buClrTx/>
              <a:buSzTx/>
              <a:buFont typeface="Arial" panose="020B0604020202020204" pitchFamily="34" charset="0"/>
              <a:defRPr sz="1600"/>
            </a:lvl4pPr>
            <a:lvl5pPr lvl="4">
              <a:buClrTx/>
              <a:buSzTx/>
              <a:buFont typeface="Arial" panose="020B0604020202020204" pitchFamily="34" charset="0"/>
              <a:defRPr sz="1600"/>
            </a:lvl5pPr>
          </a:lstStyle>
          <a:p>
            <a:pPr marL="0" lvl="0" indent="0" algn="ctr" eaLnBrk="1" hangingPunct="1">
              <a:buNone/>
            </a:pPr>
            <a:r>
              <a:rPr lang="zh-CN" altLang="en-US" sz="37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系统级可靠性设计</a:t>
            </a:r>
            <a:endParaRPr lang="zh-CN" altLang="en-US" sz="3200" dirty="0"/>
          </a:p>
        </p:txBody>
      </p:sp>
      <p:sp>
        <p:nvSpPr>
          <p:cNvPr id="2055" name="文本占位符 20"/>
          <p:cNvSpPr>
            <a:spLocks noGrp="1"/>
          </p:cNvSpPr>
          <p:nvPr/>
        </p:nvSpPr>
        <p:spPr>
          <a:xfrm>
            <a:off x="5427345" y="3189605"/>
            <a:ext cx="4367213" cy="355600"/>
          </a:xfrm>
          <a:prstGeom prst="rect">
            <a:avLst/>
          </a:prstGeom>
          <a:solidFill>
            <a:srgbClr val="0070C0"/>
          </a:solidFill>
          <a:ln w="9525">
            <a:noFill/>
          </a:ln>
        </p:spPr>
        <p:txBody>
          <a:bodyPr lIns="86402" tIns="43201" rIns="86402" bIns="43201"/>
          <a:p>
            <a:pPr algn="ctr" eaLnBrk="1" hangingPunct="1">
              <a:lnSpc>
                <a:spcPct val="90000"/>
              </a:lnSpc>
              <a:spcBef>
                <a:spcPts val="1000"/>
              </a:spcBef>
            </a:pPr>
            <a:r>
              <a:rPr lang="zh-CN" altLang="en-US" sz="17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深信服科技研发专业能力系列课程</a:t>
            </a:r>
            <a:endParaRPr lang="zh-CN" altLang="en-US" dirty="0">
              <a:latin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1267"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11268"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11269"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故障恢复</a:t>
            </a:r>
            <a:r>
              <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&amp;</a:t>
            </a: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修复</a:t>
            </a:r>
            <a:endParaRPr lang="zh-CN" altLang="en-US" sz="3600" dirty="0">
              <a:latin typeface="Arial" panose="020B0604020202020204" pitchFamily="34" charset="0"/>
            </a:endParaRPr>
          </a:p>
        </p:txBody>
      </p:sp>
      <p:sp>
        <p:nvSpPr>
          <p:cNvPr id="11270" name="Text Box 7"/>
          <p:cNvSpPr/>
          <p:nvPr/>
        </p:nvSpPr>
        <p:spPr>
          <a:xfrm>
            <a:off x="357188" y="1216343"/>
            <a:ext cx="10674350" cy="458787"/>
          </a:xfrm>
          <a:prstGeom prst="rect">
            <a:avLst/>
          </a:prstGeom>
          <a:noFill/>
          <a:ln w="9525">
            <a:noFill/>
          </a:ln>
        </p:spPr>
        <p:txBody>
          <a:bodyPr>
            <a:spAutoFit/>
          </a:bodyPr>
          <a:p>
            <a:pPr marL="3175" defTabSz="914400" eaLnBrk="1" hangingPunct="1">
              <a:lnSpc>
                <a:spcPct val="150000"/>
              </a:lnSpc>
              <a:buSzPct val="100000"/>
              <a:tabLst>
                <a:tab pos="179705" algn="l"/>
              </a:tabLst>
            </a:pPr>
            <a:r>
              <a:rPr lang="zh-CN" altLang="en-US" b="1" dirty="0">
                <a:solidFill>
                  <a:schemeClr val="hlink"/>
                </a:solidFill>
                <a:latin typeface="微软雅黑" panose="020B0503020204020204" pitchFamily="34" charset="-122"/>
                <a:ea typeface="微软雅黑" panose="020B0503020204020204" pitchFamily="34" charset="-122"/>
                <a:sym typeface="微软雅黑" panose="020B0503020204020204" pitchFamily="34" charset="-122"/>
              </a:rPr>
              <a:t>将系统恢复到故障之前的状态，包括两个方面，一是业务（恢复），二是故障（修复）</a:t>
            </a:r>
            <a:endParaRPr lang="zh-CN" altLang="en-US" dirty="0">
              <a:latin typeface="Arial" panose="020B0604020202020204" pitchFamily="34" charset="0"/>
            </a:endParaRPr>
          </a:p>
        </p:txBody>
      </p:sp>
      <p:sp>
        <p:nvSpPr>
          <p:cNvPr id="11" name="Text Box 7"/>
          <p:cNvSpPr>
            <a:spLocks noChangeArrowheads="1"/>
          </p:cNvSpPr>
          <p:nvPr/>
        </p:nvSpPr>
        <p:spPr bwMode="auto">
          <a:xfrm>
            <a:off x="363538" y="1852930"/>
            <a:ext cx="10674350" cy="2168525"/>
          </a:xfrm>
          <a:prstGeom prst="rect">
            <a:avLst/>
          </a:prstGeom>
          <a:noFill/>
          <a:ln w="9525">
            <a:solidFill>
              <a:srgbClr val="000000"/>
            </a:solidFill>
            <a:miter lim="800000"/>
          </a:ln>
        </p:spPr>
        <p:txBody>
          <a:bodyPr>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业务恢复：</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用户业务的恢复，包括自动和手动两种方式</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软件模块</a:t>
            </a: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自动的机制如故障对象自动</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重启</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，故障对象自动</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切换</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（双机、集群等），发送方自动</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重试</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，发送方重新选择发送路径或者发送对象，</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备份恢复</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；手动的机制就是应急处理（人工介入）</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硬件模块</a:t>
            </a: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自动的机制就是</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切换</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到另一个冗余部件上去，或者采用</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隔离</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技术将局部硬件故障隔离。手动的机制同软件模块</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2" name="Text Box 7"/>
          <p:cNvSpPr>
            <a:spLocks noChangeArrowheads="1"/>
          </p:cNvSpPr>
          <p:nvPr/>
        </p:nvSpPr>
        <p:spPr bwMode="auto">
          <a:xfrm>
            <a:off x="357188" y="4231005"/>
            <a:ext cx="10674350" cy="1337945"/>
          </a:xfrm>
          <a:prstGeom prst="rect">
            <a:avLst/>
          </a:prstGeom>
          <a:noFill/>
          <a:ln w="9525">
            <a:solidFill>
              <a:srgbClr val="000000"/>
            </a:solidFill>
            <a:miter lim="800000"/>
          </a:ln>
        </p:spPr>
        <p:txBody>
          <a:bodyPr>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故障修复：</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故障本身的恢复，也可能会直接产生业务恢复</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软件模块</a:t>
            </a: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通过备份进行</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恢复</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（文件，数据）；</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升级补丁</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等</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硬件模块</a:t>
            </a: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维修</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更换、</a:t>
            </a:r>
            <a:r>
              <a:rPr kumimoji="0" lang="zh-CN" altLang="en-US" sz="18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拔插</a:t>
            </a:r>
            <a:endPar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9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229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12292"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12293"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12294" name="文本框 9"/>
          <p:cNvSpPr/>
          <p:nvPr/>
        </p:nvSpPr>
        <p:spPr>
          <a:xfrm>
            <a:off x="8556625" y="5957888"/>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pic>
        <p:nvPicPr>
          <p:cNvPr id="12295"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12296" name="TextBox 23"/>
          <p:cNvSpPr/>
          <p:nvPr/>
        </p:nvSpPr>
        <p:spPr>
          <a:xfrm>
            <a:off x="5483225" y="2625725"/>
            <a:ext cx="2651125" cy="681038"/>
          </a:xfrm>
          <a:prstGeom prst="rect">
            <a:avLst/>
          </a:prstGeom>
          <a:noFill/>
          <a:ln w="9525">
            <a:noFill/>
          </a:ln>
        </p:spPr>
        <p:txBody>
          <a:bodyPr wrap="none" lIns="64802" tIns="32401" rIns="64802" bIns="32401">
            <a:spAutoFit/>
          </a:bodyPr>
          <a:p>
            <a:pPr eaLnBrk="1" hangingPunct="1"/>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2 </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技术全景</a:t>
            </a:r>
            <a:endParaRPr lang="zh-CN" altLang="en-US" dirty="0">
              <a:latin typeface="Arial" panose="020B0604020202020204" pitchFamily="34" charset="0"/>
            </a:endParaRPr>
          </a:p>
        </p:txBody>
      </p:sp>
      <p:sp>
        <p:nvSpPr>
          <p:cNvPr id="12297" name="直线连接符 6"/>
          <p:cNvSpPr/>
          <p:nvPr/>
        </p:nvSpPr>
        <p:spPr>
          <a:xfrm flipV="1">
            <a:off x="5686425" y="3395663"/>
            <a:ext cx="4886325" cy="1587"/>
          </a:xfrm>
          <a:prstGeom prst="line">
            <a:avLst/>
          </a:prstGeom>
          <a:ln w="19050" cap="flat" cmpd="sng">
            <a:solidFill>
              <a:srgbClr val="7F7F7F"/>
            </a:solidFill>
            <a:prstDash val="solid"/>
            <a:bevel/>
            <a:headEnd type="none" w="med" len="med"/>
            <a:tailEnd type="none" w="med" len="med"/>
          </a:ln>
        </p:spPr>
      </p:sp>
      <p:grpSp>
        <p:nvGrpSpPr>
          <p:cNvPr id="12298" name="Group 10"/>
          <p:cNvGrpSpPr>
            <a:grpSpLocks noChangeAspect="1"/>
          </p:cNvGrpSpPr>
          <p:nvPr/>
        </p:nvGrpSpPr>
        <p:grpSpPr>
          <a:xfrm>
            <a:off x="8520113" y="3613150"/>
            <a:ext cx="2052637" cy="406400"/>
            <a:chOff x="0" y="0"/>
            <a:chExt cx="2172097" cy="430362"/>
          </a:xfrm>
        </p:grpSpPr>
        <p:pic>
          <p:nvPicPr>
            <p:cNvPr id="12300"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12301"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12302"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12303"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12299" name="图片 10"/>
          <p:cNvPicPr>
            <a:picLocks noChangeAspect="1"/>
          </p:cNvPicPr>
          <p:nvPr/>
        </p:nvPicPr>
        <p:blipFill>
          <a:blip r:embed="rId8"/>
          <a:stretch>
            <a:fillRect/>
          </a:stretch>
        </p:blipFill>
        <p:spPr>
          <a:xfrm>
            <a:off x="9720263" y="34925"/>
            <a:ext cx="1704975" cy="590550"/>
          </a:xfrm>
          <a:prstGeom prst="rect">
            <a:avLst/>
          </a:prstGeom>
          <a:noFill/>
          <a:ln w="9525">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4" name="标题 1"/>
          <p:cNvSpPr/>
          <p:nvPr/>
        </p:nvSpPr>
        <p:spPr>
          <a:xfrm>
            <a:off x="9977438" y="5988050"/>
            <a:ext cx="1954212"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13315" name="图片 8"/>
          <p:cNvPicPr>
            <a:picLocks noChangeAspect="1"/>
          </p:cNvPicPr>
          <p:nvPr/>
        </p:nvPicPr>
        <p:blipFill>
          <a:blip r:embed="rId1"/>
          <a:stretch>
            <a:fillRect/>
          </a:stretch>
        </p:blipFill>
        <p:spPr>
          <a:xfrm>
            <a:off x="9739313" y="26988"/>
            <a:ext cx="1706562" cy="590550"/>
          </a:xfrm>
          <a:prstGeom prst="rect">
            <a:avLst/>
          </a:prstGeom>
          <a:noFill/>
          <a:ln w="9525">
            <a:noFill/>
          </a:ln>
        </p:spPr>
      </p:pic>
      <p:sp>
        <p:nvSpPr>
          <p:cNvPr id="13316" name="文本框 9"/>
          <p:cNvSpPr/>
          <p:nvPr/>
        </p:nvSpPr>
        <p:spPr>
          <a:xfrm>
            <a:off x="9464675" y="6208713"/>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13317"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技术全景图</a:t>
            </a:r>
            <a:endParaRPr lang="zh-CN" altLang="en-US" sz="3600" dirty="0">
              <a:latin typeface="Arial" panose="020B0604020202020204" pitchFamily="34" charset="0"/>
            </a:endParaRPr>
          </a:p>
        </p:txBody>
      </p:sp>
      <p:sp>
        <p:nvSpPr>
          <p:cNvPr id="43" name="矩形 42"/>
          <p:cNvSpPr/>
          <p:nvPr/>
        </p:nvSpPr>
        <p:spPr bwMode="auto">
          <a:xfrm>
            <a:off x="9050338" y="1982788"/>
            <a:ext cx="1620838" cy="4051300"/>
          </a:xfrm>
          <a:prstGeom prst="rect">
            <a:avLst/>
          </a:prstGeom>
          <a:solidFill>
            <a:schemeClr val="bg1">
              <a:lumMod val="95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4" name="矩形 43"/>
          <p:cNvSpPr/>
          <p:nvPr/>
        </p:nvSpPr>
        <p:spPr bwMode="auto">
          <a:xfrm>
            <a:off x="173038" y="1985963"/>
            <a:ext cx="1423988" cy="3317875"/>
          </a:xfrm>
          <a:prstGeom prst="rect">
            <a:avLst/>
          </a:prstGeom>
          <a:solidFill>
            <a:schemeClr val="bg1">
              <a:lumMod val="95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5" name="矩形 44"/>
          <p:cNvSpPr/>
          <p:nvPr/>
        </p:nvSpPr>
        <p:spPr bwMode="auto">
          <a:xfrm>
            <a:off x="3286125" y="1982788"/>
            <a:ext cx="2663825" cy="3317875"/>
          </a:xfrm>
          <a:prstGeom prst="rect">
            <a:avLst/>
          </a:prstGeom>
          <a:solidFill>
            <a:schemeClr val="bg1">
              <a:lumMod val="95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3" name="文本框 52"/>
          <p:cNvSpPr txBox="1"/>
          <p:nvPr/>
        </p:nvSpPr>
        <p:spPr>
          <a:xfrm>
            <a:off x="10887075" y="1466850"/>
            <a:ext cx="461963" cy="4567238"/>
          </a:xfrm>
          <a:prstGeom prst="rect">
            <a:avLst/>
          </a:prstGeom>
          <a:solidFill>
            <a:schemeClr val="tx2">
              <a:lumMod val="20000"/>
              <a:lumOff val="80000"/>
            </a:schemeClr>
          </a:solidFill>
        </p:spPr>
        <p:txBody>
          <a:bodyPr vert="eaVert" wrap="square" rtlCol="0">
            <a:spAutoFit/>
          </a:bodyPr>
          <a:lstStyle/>
          <a:p>
            <a:pPr marR="0" algn="ctr" defTabSz="914400">
              <a:buClrTx/>
              <a:buSzTx/>
              <a:buFontTx/>
              <a:buNone/>
              <a:defRPr/>
            </a:pPr>
            <a:r>
              <a:rPr kumimoji="0" lang="zh-CN" altLang="en-US" kern="1200" cap="none" spc="0" normalizeH="0" baseline="0" noProof="0" dirty="0">
                <a:latin typeface="微软雅黑" panose="020B0503020204020204" pitchFamily="34" charset="-122"/>
                <a:ea typeface="微软雅黑" panose="020B0503020204020204" pitchFamily="34" charset="-122"/>
                <a:cs typeface="+mn-cs"/>
              </a:rPr>
              <a:t>统 一 的 </a:t>
            </a:r>
            <a:r>
              <a:rPr kumimoji="0" lang="zh-CN" altLang="en-US" b="1" kern="1200" cap="none" spc="0" normalizeH="0" baseline="0" noProof="0" dirty="0">
                <a:latin typeface="微软雅黑" panose="020B0503020204020204" pitchFamily="34" charset="-122"/>
                <a:ea typeface="微软雅黑" panose="020B0503020204020204" pitchFamily="34" charset="-122"/>
                <a:cs typeface="+mn-cs"/>
              </a:rPr>
              <a:t>故 障 管 理 框 架</a:t>
            </a:r>
            <a:endParaRPr kumimoji="0" lang="zh-CN" altLang="en-US" b="1"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54" name="文本框 53"/>
          <p:cNvSpPr txBox="1"/>
          <p:nvPr/>
        </p:nvSpPr>
        <p:spPr>
          <a:xfrm>
            <a:off x="171450" y="1466850"/>
            <a:ext cx="1416050" cy="461963"/>
          </a:xfrm>
          <a:prstGeom prst="rect">
            <a:avLst/>
          </a:prstGeom>
          <a:solidFill>
            <a:schemeClr val="accent2">
              <a:lumMod val="20000"/>
              <a:lumOff val="80000"/>
            </a:schemeClr>
          </a:solidFill>
        </p:spPr>
        <p:txBody>
          <a:bodyPr wrap="none" rtlCol="0">
            <a:spAutoFit/>
          </a:bodyPr>
          <a:lstStyle/>
          <a:p>
            <a:pPr marR="0" defTabSz="914400">
              <a:buClrTx/>
              <a:buSzTx/>
              <a:buFontTx/>
              <a:buNone/>
              <a:defRPr/>
            </a:pPr>
            <a:r>
              <a:rPr kumimoji="0" lang="zh-CN" altLang="en-US" sz="2400" kern="1200" cap="none" spc="0" normalizeH="0" baseline="0" noProof="0" dirty="0">
                <a:latin typeface="微软雅黑" panose="020B0503020204020204" pitchFamily="34" charset="-122"/>
                <a:ea typeface="微软雅黑" panose="020B0503020204020204" pitchFamily="34" charset="-122"/>
                <a:cs typeface="+mn-cs"/>
              </a:rPr>
              <a:t>故障预防</a:t>
            </a:r>
            <a:endParaRPr kumimoji="0" lang="zh-CN" altLang="en-US" sz="2400"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55" name="文本框 46"/>
          <p:cNvSpPr txBox="1">
            <a:spLocks noChangeArrowheads="1"/>
          </p:cNvSpPr>
          <p:nvPr/>
        </p:nvSpPr>
        <p:spPr bwMode="auto">
          <a:xfrm>
            <a:off x="266700" y="2338388"/>
            <a:ext cx="12255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人因差错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56" name="文本框 46"/>
          <p:cNvSpPr txBox="1">
            <a:spLocks noChangeArrowheads="1"/>
          </p:cNvSpPr>
          <p:nvPr/>
        </p:nvSpPr>
        <p:spPr bwMode="auto">
          <a:xfrm>
            <a:off x="266700" y="2971800"/>
            <a:ext cx="12255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高危操作</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57" name="文本框 46"/>
          <p:cNvSpPr txBox="1">
            <a:spLocks noChangeArrowheads="1"/>
          </p:cNvSpPr>
          <p:nvPr/>
        </p:nvSpPr>
        <p:spPr bwMode="auto">
          <a:xfrm>
            <a:off x="266700" y="3517900"/>
            <a:ext cx="12255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兼容检查</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58" name="文本框 46"/>
          <p:cNvSpPr txBox="1">
            <a:spLocks noChangeArrowheads="1"/>
          </p:cNvSpPr>
          <p:nvPr/>
        </p:nvSpPr>
        <p:spPr bwMode="auto">
          <a:xfrm>
            <a:off x="266700" y="4140200"/>
            <a:ext cx="1225550" cy="306388"/>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接口检查</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59" name="文本框 46"/>
          <p:cNvSpPr txBox="1">
            <a:spLocks noChangeArrowheads="1"/>
          </p:cNvSpPr>
          <p:nvPr/>
        </p:nvSpPr>
        <p:spPr bwMode="auto">
          <a:xfrm>
            <a:off x="266700" y="4786313"/>
            <a:ext cx="12255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健康巡检</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60" name="文本框 59"/>
          <p:cNvSpPr txBox="1"/>
          <p:nvPr/>
        </p:nvSpPr>
        <p:spPr>
          <a:xfrm>
            <a:off x="1654175" y="1473200"/>
            <a:ext cx="7227888" cy="460375"/>
          </a:xfrm>
          <a:prstGeom prst="rect">
            <a:avLst/>
          </a:prstGeom>
          <a:solidFill>
            <a:schemeClr val="accent2">
              <a:lumMod val="40000"/>
              <a:lumOff val="60000"/>
            </a:schemeClr>
          </a:solidFill>
        </p:spPr>
        <p:txBody>
          <a:bodyPr wrap="square" rtlCol="0">
            <a:spAutoFit/>
          </a:bodyPr>
          <a:lstStyle/>
          <a:p>
            <a:pPr marR="0" algn="ctr" defTabSz="914400">
              <a:buClrTx/>
              <a:buSzTx/>
              <a:buFontTx/>
              <a:buNone/>
              <a:defRPr/>
            </a:pPr>
            <a:r>
              <a:rPr kumimoji="0" lang="zh-CN" altLang="en-US" sz="2400" kern="1200" cap="none" spc="0" normalizeH="0" baseline="0" noProof="0" dirty="0">
                <a:latin typeface="微软雅黑" panose="020B0503020204020204" pitchFamily="34" charset="-122"/>
                <a:ea typeface="微软雅黑" panose="020B0503020204020204" pitchFamily="34" charset="-122"/>
                <a:cs typeface="+mn-cs"/>
              </a:rPr>
              <a:t>故障检测、定位、上报、恢复</a:t>
            </a:r>
            <a:endParaRPr kumimoji="0" lang="zh-CN" altLang="en-US" sz="2400"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61" name="矩形 60"/>
          <p:cNvSpPr/>
          <p:nvPr/>
        </p:nvSpPr>
        <p:spPr bwMode="auto">
          <a:xfrm>
            <a:off x="1657350" y="1982788"/>
            <a:ext cx="1423988" cy="3317875"/>
          </a:xfrm>
          <a:prstGeom prst="rect">
            <a:avLst/>
          </a:prstGeom>
          <a:solidFill>
            <a:schemeClr val="bg1">
              <a:lumMod val="95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2" name="文本框 46"/>
          <p:cNvSpPr txBox="1">
            <a:spLocks noChangeArrowheads="1"/>
          </p:cNvSpPr>
          <p:nvPr/>
        </p:nvSpPr>
        <p:spPr bwMode="auto">
          <a:xfrm>
            <a:off x="1722438" y="2341563"/>
            <a:ext cx="1284288"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进程故障容错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63" name="文本框 46"/>
          <p:cNvSpPr txBox="1">
            <a:spLocks noChangeArrowheads="1"/>
          </p:cNvSpPr>
          <p:nvPr/>
        </p:nvSpPr>
        <p:spPr bwMode="auto">
          <a:xfrm>
            <a:off x="171450" y="5343525"/>
            <a:ext cx="8710613"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系统过载保护（内部、外部）</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64" name="文本框 46"/>
          <p:cNvSpPr txBox="1">
            <a:spLocks noChangeArrowheads="1"/>
          </p:cNvSpPr>
          <p:nvPr/>
        </p:nvSpPr>
        <p:spPr bwMode="auto">
          <a:xfrm>
            <a:off x="1730375" y="3108325"/>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文件故障容错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13333" name="文本框 64"/>
          <p:cNvSpPr txBox="1"/>
          <p:nvPr/>
        </p:nvSpPr>
        <p:spPr>
          <a:xfrm>
            <a:off x="1819275" y="1982788"/>
            <a:ext cx="1082675" cy="307975"/>
          </a:xfrm>
          <a:prstGeom prst="rect">
            <a:avLst/>
          </a:prstGeom>
          <a:noFill/>
          <a:ln w="9525">
            <a:noFill/>
          </a:ln>
        </p:spPr>
        <p:txBody>
          <a:bodyPr wrap="none">
            <a:spAutoFit/>
          </a:bodyPr>
          <a:p>
            <a:pPr>
              <a:buNone/>
            </a:pPr>
            <a:r>
              <a:rPr lang="zh-CN" altLang="en-US" sz="1400" b="1" dirty="0">
                <a:solidFill>
                  <a:srgbClr val="0000FF"/>
                </a:solidFill>
                <a:latin typeface="微软雅黑" panose="020B0503020204020204" pitchFamily="34" charset="-122"/>
                <a:ea typeface="微软雅黑" panose="020B0503020204020204" pitchFamily="34" charset="-122"/>
              </a:rPr>
              <a:t>软件及系统</a:t>
            </a:r>
            <a:endParaRPr lang="zh-CN" altLang="en-US" sz="1400" b="1" dirty="0">
              <a:solidFill>
                <a:srgbClr val="0000FF"/>
              </a:solidFill>
              <a:latin typeface="微软雅黑" panose="020B0503020204020204" pitchFamily="34" charset="-122"/>
              <a:ea typeface="微软雅黑" panose="020B0503020204020204" pitchFamily="34" charset="-122"/>
            </a:endParaRPr>
          </a:p>
        </p:txBody>
      </p:sp>
      <p:sp>
        <p:nvSpPr>
          <p:cNvPr id="66" name="文本框 46"/>
          <p:cNvSpPr txBox="1">
            <a:spLocks noChangeArrowheads="1"/>
          </p:cNvSpPr>
          <p:nvPr/>
        </p:nvSpPr>
        <p:spPr bwMode="auto">
          <a:xfrm>
            <a:off x="3348038" y="2303463"/>
            <a:ext cx="1512888"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服务器故障容错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67" name="文本框 46"/>
          <p:cNvSpPr txBox="1">
            <a:spLocks noChangeArrowheads="1"/>
          </p:cNvSpPr>
          <p:nvPr/>
        </p:nvSpPr>
        <p:spPr bwMode="auto">
          <a:xfrm>
            <a:off x="1724025" y="2722563"/>
            <a:ext cx="1284288"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资源故障容错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68" name="文本框 46"/>
          <p:cNvSpPr txBox="1">
            <a:spLocks noChangeArrowheads="1"/>
          </p:cNvSpPr>
          <p:nvPr/>
        </p:nvSpPr>
        <p:spPr bwMode="auto">
          <a:xfrm>
            <a:off x="1730375" y="3509963"/>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数据故障容错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69" name="文本框 46"/>
          <p:cNvSpPr txBox="1">
            <a:spLocks noChangeArrowheads="1"/>
          </p:cNvSpPr>
          <p:nvPr/>
        </p:nvSpPr>
        <p:spPr bwMode="auto">
          <a:xfrm>
            <a:off x="1722438" y="3878263"/>
            <a:ext cx="1276350" cy="5238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OS&amp;FS</a:t>
            </a:r>
            <a:endPar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0" name="文本框 46"/>
          <p:cNvSpPr txBox="1">
            <a:spLocks noChangeArrowheads="1"/>
          </p:cNvSpPr>
          <p:nvPr/>
        </p:nvSpPr>
        <p:spPr bwMode="auto">
          <a:xfrm>
            <a:off x="1722438" y="4519613"/>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双机</a:t>
            </a:r>
            <a:r>
              <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&amp;</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集群</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1" name="文本框 46"/>
          <p:cNvSpPr txBox="1">
            <a:spLocks noChangeArrowheads="1"/>
          </p:cNvSpPr>
          <p:nvPr/>
        </p:nvSpPr>
        <p:spPr bwMode="auto">
          <a:xfrm>
            <a:off x="1730375" y="4924425"/>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主机亚健康</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2" name="文本框 46"/>
          <p:cNvSpPr txBox="1">
            <a:spLocks noChangeArrowheads="1"/>
          </p:cNvSpPr>
          <p:nvPr/>
        </p:nvSpPr>
        <p:spPr bwMode="auto">
          <a:xfrm>
            <a:off x="3351213" y="2744788"/>
            <a:ext cx="1512888" cy="306388"/>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CPU</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3" name="文本框 46"/>
          <p:cNvSpPr txBox="1">
            <a:spLocks noChangeArrowheads="1"/>
          </p:cNvSpPr>
          <p:nvPr/>
        </p:nvSpPr>
        <p:spPr bwMode="auto">
          <a:xfrm>
            <a:off x="3351213" y="3162300"/>
            <a:ext cx="1512888"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内存故障容错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4" name="文本框 46"/>
          <p:cNvSpPr txBox="1">
            <a:spLocks noChangeArrowheads="1"/>
          </p:cNvSpPr>
          <p:nvPr/>
        </p:nvSpPr>
        <p:spPr bwMode="auto">
          <a:xfrm>
            <a:off x="3340100" y="3617913"/>
            <a:ext cx="152400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硬盘故障容错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5" name="文本框 46"/>
          <p:cNvSpPr txBox="1">
            <a:spLocks noChangeArrowheads="1"/>
          </p:cNvSpPr>
          <p:nvPr/>
        </p:nvSpPr>
        <p:spPr bwMode="auto">
          <a:xfrm>
            <a:off x="3340100" y="4040188"/>
            <a:ext cx="151130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电源故障管理</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6" name="文本框 46"/>
          <p:cNvSpPr txBox="1">
            <a:spLocks noChangeArrowheads="1"/>
          </p:cNvSpPr>
          <p:nvPr/>
        </p:nvSpPr>
        <p:spPr bwMode="auto">
          <a:xfrm>
            <a:off x="3341688" y="4486275"/>
            <a:ext cx="1512888"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风扇故障管理</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7" name="文本框 46"/>
          <p:cNvSpPr txBox="1">
            <a:spLocks noChangeArrowheads="1"/>
          </p:cNvSpPr>
          <p:nvPr/>
        </p:nvSpPr>
        <p:spPr bwMode="auto">
          <a:xfrm>
            <a:off x="3346450" y="4945063"/>
            <a:ext cx="152400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RAID</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卡故障容错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8" name="文本框 77"/>
          <p:cNvSpPr txBox="1"/>
          <p:nvPr/>
        </p:nvSpPr>
        <p:spPr>
          <a:xfrm>
            <a:off x="4932363" y="2274888"/>
            <a:ext cx="400050" cy="2967038"/>
          </a:xfrm>
          <a:prstGeom prst="rect">
            <a:avLst/>
          </a:prstGeom>
          <a:solidFill>
            <a:schemeClr val="tx2">
              <a:lumMod val="20000"/>
              <a:lumOff val="80000"/>
            </a:schemeClr>
          </a:solidFill>
        </p:spPr>
        <p:txBody>
          <a:bodyPr vert="eaVert" wrap="square" rtlCol="0">
            <a:spAutoFit/>
          </a:bodyPr>
          <a:lstStyle/>
          <a:p>
            <a:pPr marR="0" algn="ctr" defTabSz="914400">
              <a:buClrTx/>
              <a:buSzTx/>
              <a:buFontTx/>
              <a:buNone/>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硬件温度检测与容错</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79" name="文本框 78"/>
          <p:cNvSpPr txBox="1"/>
          <p:nvPr/>
        </p:nvSpPr>
        <p:spPr>
          <a:xfrm>
            <a:off x="5384800" y="2282825"/>
            <a:ext cx="400050" cy="2967038"/>
          </a:xfrm>
          <a:prstGeom prst="rect">
            <a:avLst/>
          </a:prstGeom>
          <a:solidFill>
            <a:schemeClr val="tx2">
              <a:lumMod val="20000"/>
              <a:lumOff val="80000"/>
            </a:schemeClr>
          </a:solidFill>
        </p:spPr>
        <p:txBody>
          <a:bodyPr vert="eaVert" wrap="square" rtlCol="0">
            <a:spAutoFit/>
          </a:bodyPr>
          <a:lstStyle/>
          <a:p>
            <a:pPr marR="0" algn="ctr" defTabSz="914400">
              <a:buClrTx/>
              <a:buSzTx/>
              <a:buFontTx/>
              <a:buNone/>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硬件亚健康检测与容错</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13348" name="文本框 79"/>
          <p:cNvSpPr txBox="1"/>
          <p:nvPr/>
        </p:nvSpPr>
        <p:spPr>
          <a:xfrm>
            <a:off x="4286250" y="1987550"/>
            <a:ext cx="542925" cy="307975"/>
          </a:xfrm>
          <a:prstGeom prst="rect">
            <a:avLst/>
          </a:prstGeom>
          <a:noFill/>
          <a:ln w="9525">
            <a:noFill/>
          </a:ln>
        </p:spPr>
        <p:txBody>
          <a:bodyPr wrap="none">
            <a:spAutoFit/>
          </a:bodyPr>
          <a:p>
            <a:pPr>
              <a:buNone/>
            </a:pPr>
            <a:r>
              <a:rPr lang="zh-CN" altLang="en-US" sz="1400" b="1" dirty="0">
                <a:solidFill>
                  <a:srgbClr val="0000FF"/>
                </a:solidFill>
                <a:latin typeface="微软雅黑" panose="020B0503020204020204" pitchFamily="34" charset="-122"/>
                <a:ea typeface="微软雅黑" panose="020B0503020204020204" pitchFamily="34" charset="-122"/>
              </a:rPr>
              <a:t>硬件</a:t>
            </a:r>
            <a:endParaRPr lang="zh-CN" altLang="en-US" sz="1400" b="1" dirty="0">
              <a:solidFill>
                <a:srgbClr val="0000FF"/>
              </a:solidFill>
              <a:latin typeface="微软雅黑" panose="020B0503020204020204" pitchFamily="34" charset="-122"/>
              <a:ea typeface="微软雅黑" panose="020B0503020204020204" pitchFamily="34" charset="-122"/>
            </a:endParaRPr>
          </a:p>
        </p:txBody>
      </p:sp>
      <p:sp>
        <p:nvSpPr>
          <p:cNvPr id="81" name="矩形 80"/>
          <p:cNvSpPr/>
          <p:nvPr/>
        </p:nvSpPr>
        <p:spPr bwMode="auto">
          <a:xfrm>
            <a:off x="6096000" y="1985963"/>
            <a:ext cx="2786063" cy="3316288"/>
          </a:xfrm>
          <a:prstGeom prst="rect">
            <a:avLst/>
          </a:prstGeom>
          <a:solidFill>
            <a:schemeClr val="bg1">
              <a:lumMod val="95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2" name="文本框 46"/>
          <p:cNvSpPr txBox="1">
            <a:spLocks noChangeArrowheads="1"/>
          </p:cNvSpPr>
          <p:nvPr/>
        </p:nvSpPr>
        <p:spPr bwMode="auto">
          <a:xfrm>
            <a:off x="6170613" y="2301875"/>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网络中断容错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3" name="文本框 46"/>
          <p:cNvSpPr txBox="1">
            <a:spLocks noChangeArrowheads="1"/>
          </p:cNvSpPr>
          <p:nvPr/>
        </p:nvSpPr>
        <p:spPr bwMode="auto">
          <a:xfrm>
            <a:off x="6170613" y="2690813"/>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网络丢包容错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4" name="文本框 46"/>
          <p:cNvSpPr txBox="1">
            <a:spLocks noChangeArrowheads="1"/>
          </p:cNvSpPr>
          <p:nvPr/>
        </p:nvSpPr>
        <p:spPr bwMode="auto">
          <a:xfrm>
            <a:off x="6170613" y="3063875"/>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网络错包容错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5" name="文本框 46"/>
          <p:cNvSpPr txBox="1">
            <a:spLocks noChangeArrowheads="1"/>
          </p:cNvSpPr>
          <p:nvPr/>
        </p:nvSpPr>
        <p:spPr bwMode="auto">
          <a:xfrm>
            <a:off x="6175375" y="3460750"/>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网络错包容错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6" name="文本框 46"/>
          <p:cNvSpPr txBox="1">
            <a:spLocks noChangeArrowheads="1"/>
          </p:cNvSpPr>
          <p:nvPr/>
        </p:nvSpPr>
        <p:spPr bwMode="auto">
          <a:xfrm>
            <a:off x="6170613" y="3827463"/>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网络闪断容错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7" name="文本框 46"/>
          <p:cNvSpPr txBox="1">
            <a:spLocks noChangeArrowheads="1"/>
          </p:cNvSpPr>
          <p:nvPr/>
        </p:nvSpPr>
        <p:spPr bwMode="auto">
          <a:xfrm>
            <a:off x="6175375" y="4217988"/>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网络降速容错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8" name="文本框 46"/>
          <p:cNvSpPr txBox="1">
            <a:spLocks noChangeArrowheads="1"/>
          </p:cNvSpPr>
          <p:nvPr/>
        </p:nvSpPr>
        <p:spPr bwMode="auto">
          <a:xfrm>
            <a:off x="6186488" y="4946650"/>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网络延时容错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9" name="文本框 88"/>
          <p:cNvSpPr txBox="1"/>
          <p:nvPr/>
        </p:nvSpPr>
        <p:spPr>
          <a:xfrm>
            <a:off x="7518400" y="2282825"/>
            <a:ext cx="400050" cy="3009900"/>
          </a:xfrm>
          <a:prstGeom prst="rect">
            <a:avLst/>
          </a:prstGeom>
          <a:solidFill>
            <a:schemeClr val="tx2">
              <a:lumMod val="20000"/>
              <a:lumOff val="80000"/>
            </a:schemeClr>
          </a:solidFill>
        </p:spPr>
        <p:txBody>
          <a:bodyPr vert="eaVert" wrap="square" rtlCol="0">
            <a:spAutoFit/>
          </a:bodyPr>
          <a:lstStyle/>
          <a:p>
            <a:pPr marR="0" algn="ctr" defTabSz="914400">
              <a:buClrTx/>
              <a:buSzTx/>
              <a:buFontTx/>
              <a:buNone/>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交换机故障容错</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90" name="文本框 89"/>
          <p:cNvSpPr txBox="1"/>
          <p:nvPr/>
        </p:nvSpPr>
        <p:spPr>
          <a:xfrm>
            <a:off x="7948613" y="2268538"/>
            <a:ext cx="400050" cy="3011488"/>
          </a:xfrm>
          <a:prstGeom prst="rect">
            <a:avLst/>
          </a:prstGeom>
          <a:solidFill>
            <a:schemeClr val="tx2">
              <a:lumMod val="20000"/>
              <a:lumOff val="80000"/>
            </a:schemeClr>
          </a:solidFill>
        </p:spPr>
        <p:txBody>
          <a:bodyPr vert="eaVert" wrap="square" rtlCol="0">
            <a:spAutoFit/>
          </a:bodyPr>
          <a:lstStyle/>
          <a:p>
            <a:pPr marR="0" algn="ctr" defTabSz="914400">
              <a:buClrTx/>
              <a:buSzTx/>
              <a:buFontTx/>
              <a:buNone/>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网络冗余组网</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91" name="文本框 46"/>
          <p:cNvSpPr txBox="1">
            <a:spLocks noChangeArrowheads="1"/>
          </p:cNvSpPr>
          <p:nvPr/>
        </p:nvSpPr>
        <p:spPr bwMode="auto">
          <a:xfrm>
            <a:off x="6180138" y="4570413"/>
            <a:ext cx="1276350"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网络环路容错</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13360" name="文本框 91"/>
          <p:cNvSpPr txBox="1"/>
          <p:nvPr/>
        </p:nvSpPr>
        <p:spPr>
          <a:xfrm>
            <a:off x="6985000" y="1965325"/>
            <a:ext cx="544513" cy="307975"/>
          </a:xfrm>
          <a:prstGeom prst="rect">
            <a:avLst/>
          </a:prstGeom>
          <a:noFill/>
          <a:ln w="9525">
            <a:noFill/>
          </a:ln>
        </p:spPr>
        <p:txBody>
          <a:bodyPr wrap="none">
            <a:spAutoFit/>
          </a:bodyPr>
          <a:p>
            <a:pPr>
              <a:buNone/>
            </a:pPr>
            <a:r>
              <a:rPr lang="zh-CN" altLang="en-US" sz="1400" b="1" dirty="0">
                <a:solidFill>
                  <a:srgbClr val="0000FF"/>
                </a:solidFill>
                <a:latin typeface="微软雅黑" panose="020B0503020204020204" pitchFamily="34" charset="-122"/>
                <a:ea typeface="微软雅黑" panose="020B0503020204020204" pitchFamily="34" charset="-122"/>
              </a:rPr>
              <a:t>网络</a:t>
            </a:r>
            <a:endParaRPr lang="zh-CN" altLang="en-US" sz="1400" b="1" dirty="0">
              <a:solidFill>
                <a:srgbClr val="0000FF"/>
              </a:solidFill>
              <a:latin typeface="微软雅黑" panose="020B0503020204020204" pitchFamily="34" charset="-122"/>
              <a:ea typeface="微软雅黑" panose="020B0503020204020204" pitchFamily="34" charset="-122"/>
            </a:endParaRPr>
          </a:p>
        </p:txBody>
      </p:sp>
      <p:sp>
        <p:nvSpPr>
          <p:cNvPr id="93" name="文本框 92"/>
          <p:cNvSpPr txBox="1"/>
          <p:nvPr/>
        </p:nvSpPr>
        <p:spPr>
          <a:xfrm>
            <a:off x="8388350" y="2262188"/>
            <a:ext cx="400050" cy="3011488"/>
          </a:xfrm>
          <a:prstGeom prst="rect">
            <a:avLst/>
          </a:prstGeom>
          <a:solidFill>
            <a:schemeClr val="tx2">
              <a:lumMod val="20000"/>
              <a:lumOff val="80000"/>
            </a:schemeClr>
          </a:solidFill>
        </p:spPr>
        <p:txBody>
          <a:bodyPr vert="eaVert" wrap="square" rtlCol="0">
            <a:spAutoFit/>
          </a:bodyPr>
          <a:lstStyle/>
          <a:p>
            <a:pPr marR="0" algn="ctr" defTabSz="914400">
              <a:buClrTx/>
              <a:buSzTx/>
              <a:buFontTx/>
              <a:buNone/>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网络物理、逻辑隔离</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94" name="文本框 93"/>
          <p:cNvSpPr txBox="1"/>
          <p:nvPr/>
        </p:nvSpPr>
        <p:spPr>
          <a:xfrm>
            <a:off x="9059863" y="1466850"/>
            <a:ext cx="1611313" cy="461963"/>
          </a:xfrm>
          <a:prstGeom prst="rect">
            <a:avLst/>
          </a:prstGeom>
          <a:solidFill>
            <a:schemeClr val="accent2">
              <a:lumMod val="20000"/>
              <a:lumOff val="80000"/>
            </a:schemeClr>
          </a:solidFill>
        </p:spPr>
        <p:txBody>
          <a:bodyPr wrap="square" rtlCol="0">
            <a:spAutoFit/>
          </a:bodyPr>
          <a:lstStyle/>
          <a:p>
            <a:pPr marR="0" defTabSz="914400">
              <a:buClrTx/>
              <a:buSzTx/>
              <a:buFontTx/>
              <a:buNone/>
              <a:defRPr/>
            </a:pPr>
            <a:r>
              <a:rPr kumimoji="0" lang="zh-CN" altLang="en-US" sz="2400" kern="1200" cap="none" spc="0" normalizeH="0" baseline="0" noProof="0" dirty="0">
                <a:latin typeface="微软雅黑" panose="020B0503020204020204" pitchFamily="34" charset="-122"/>
                <a:ea typeface="微软雅黑" panose="020B0503020204020204" pitchFamily="34" charset="-122"/>
                <a:cs typeface="+mn-cs"/>
              </a:rPr>
              <a:t>应急恢复</a:t>
            </a:r>
            <a:endParaRPr kumimoji="0" lang="zh-CN" altLang="en-US" sz="2400"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95" name="文本框 46"/>
          <p:cNvSpPr txBox="1">
            <a:spLocks noChangeArrowheads="1"/>
          </p:cNvSpPr>
          <p:nvPr/>
        </p:nvSpPr>
        <p:spPr bwMode="auto">
          <a:xfrm>
            <a:off x="9131300" y="2125663"/>
            <a:ext cx="1450975"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管控面业务中断</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96" name="文本框 46"/>
          <p:cNvSpPr txBox="1">
            <a:spLocks noChangeArrowheads="1"/>
          </p:cNvSpPr>
          <p:nvPr/>
        </p:nvSpPr>
        <p:spPr bwMode="auto">
          <a:xfrm>
            <a:off x="9105900" y="3214688"/>
            <a:ext cx="1450975"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管控面数据丢失</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97" name="文本框 46"/>
          <p:cNvSpPr txBox="1">
            <a:spLocks noChangeArrowheads="1"/>
          </p:cNvSpPr>
          <p:nvPr/>
        </p:nvSpPr>
        <p:spPr bwMode="auto">
          <a:xfrm>
            <a:off x="9112250" y="2633663"/>
            <a:ext cx="1452563"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管控面业务卡慢</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98" name="文本框 46"/>
          <p:cNvSpPr txBox="1">
            <a:spLocks noChangeArrowheads="1"/>
          </p:cNvSpPr>
          <p:nvPr/>
        </p:nvSpPr>
        <p:spPr bwMode="auto">
          <a:xfrm>
            <a:off x="9124950" y="3711575"/>
            <a:ext cx="1450975"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数据面业务中断</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99" name="文本框 46"/>
          <p:cNvSpPr txBox="1">
            <a:spLocks noChangeArrowheads="1"/>
          </p:cNvSpPr>
          <p:nvPr/>
        </p:nvSpPr>
        <p:spPr bwMode="auto">
          <a:xfrm>
            <a:off x="9139238" y="4289425"/>
            <a:ext cx="1452563"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数据面业务卡慢</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100" name="文本框 46"/>
          <p:cNvSpPr txBox="1">
            <a:spLocks noChangeArrowheads="1"/>
          </p:cNvSpPr>
          <p:nvPr/>
        </p:nvSpPr>
        <p:spPr bwMode="auto">
          <a:xfrm>
            <a:off x="9142413" y="4867275"/>
            <a:ext cx="1452563"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数据面数据丢失</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101" name="文本框 46"/>
          <p:cNvSpPr txBox="1">
            <a:spLocks noChangeArrowheads="1"/>
          </p:cNvSpPr>
          <p:nvPr/>
        </p:nvSpPr>
        <p:spPr bwMode="auto">
          <a:xfrm>
            <a:off x="9131300" y="5426075"/>
            <a:ext cx="1450975"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系统启动失败</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102" name="文本框 161"/>
          <p:cNvSpPr txBox="1"/>
          <p:nvPr/>
        </p:nvSpPr>
        <p:spPr>
          <a:xfrm>
            <a:off x="171450" y="1087438"/>
            <a:ext cx="11177588" cy="338138"/>
          </a:xfrm>
          <a:prstGeom prst="rect">
            <a:avLst/>
          </a:prstGeom>
          <a:solidFill>
            <a:schemeClr val="tx2">
              <a:lumMod val="20000"/>
              <a:lumOff val="80000"/>
            </a:schemeClr>
          </a:solidFill>
          <a:ln w="9525">
            <a:noFill/>
          </a:ln>
        </p:spPr>
        <p:txBody>
          <a:bodyPr wrap="square" anchor="t">
            <a:spAutoFit/>
          </a:bodyPr>
          <a:lstStyle/>
          <a:p>
            <a:pPr marR="0" algn="ctr" defTabSz="914400">
              <a:buClrTx/>
              <a:buSzTx/>
              <a:buFontTx/>
              <a:buNone/>
              <a:defRPr/>
            </a:pP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现网运行数据统计</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p:txBody>
      </p:sp>
      <p:sp>
        <p:nvSpPr>
          <p:cNvPr id="103" name="文本框 46"/>
          <p:cNvSpPr txBox="1">
            <a:spLocks noChangeArrowheads="1"/>
          </p:cNvSpPr>
          <p:nvPr/>
        </p:nvSpPr>
        <p:spPr bwMode="auto">
          <a:xfrm>
            <a:off x="146050" y="5726113"/>
            <a:ext cx="8736013" cy="307975"/>
          </a:xfrm>
          <a:prstGeom prst="rect">
            <a:avLst/>
          </a:prstGeom>
          <a:solidFill>
            <a:schemeClr val="tx2">
              <a:lumMod val="20000"/>
              <a:lumOff val="80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升级不中断业务</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标题 1"/>
          <p:cNvSpPr/>
          <p:nvPr/>
        </p:nvSpPr>
        <p:spPr>
          <a:xfrm>
            <a:off x="9977438" y="5988050"/>
            <a:ext cx="1954212"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14339" name="图片 8"/>
          <p:cNvPicPr>
            <a:picLocks noChangeAspect="1"/>
          </p:cNvPicPr>
          <p:nvPr/>
        </p:nvPicPr>
        <p:blipFill>
          <a:blip r:embed="rId1"/>
          <a:stretch>
            <a:fillRect/>
          </a:stretch>
        </p:blipFill>
        <p:spPr>
          <a:xfrm>
            <a:off x="9739313" y="26988"/>
            <a:ext cx="1706562" cy="590550"/>
          </a:xfrm>
          <a:prstGeom prst="rect">
            <a:avLst/>
          </a:prstGeom>
          <a:noFill/>
          <a:ln w="9525">
            <a:noFill/>
          </a:ln>
        </p:spPr>
      </p:pic>
      <p:sp>
        <p:nvSpPr>
          <p:cNvPr id="14340" name="文本框 9"/>
          <p:cNvSpPr/>
          <p:nvPr/>
        </p:nvSpPr>
        <p:spPr>
          <a:xfrm>
            <a:off x="9464675" y="6208713"/>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14341"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能力全景图</a:t>
            </a:r>
            <a:endParaRPr lang="zh-CN" altLang="en-US" sz="3600" dirty="0">
              <a:latin typeface="Arial" panose="020B0604020202020204" pitchFamily="34" charset="0"/>
            </a:endParaRPr>
          </a:p>
        </p:txBody>
      </p:sp>
      <p:graphicFrame>
        <p:nvGraphicFramePr>
          <p:cNvPr id="7" name="表格 6"/>
          <p:cNvGraphicFramePr>
            <a:graphicFrameLocks noGrp="1"/>
          </p:cNvGraphicFramePr>
          <p:nvPr>
            <p:custDataLst>
              <p:tags r:id="rId2"/>
            </p:custDataLst>
          </p:nvPr>
        </p:nvGraphicFramePr>
        <p:xfrm>
          <a:off x="173038" y="933133"/>
          <a:ext cx="10966450" cy="5395913"/>
        </p:xfrm>
        <a:graphic>
          <a:graphicData uri="http://schemas.openxmlformats.org/drawingml/2006/table">
            <a:tbl>
              <a:tblPr firstRow="1" bandRow="1">
                <a:tableStyleId>{5940675A-B579-460E-94D1-54222C63F5DA}</a:tableStyleId>
              </a:tblPr>
              <a:tblGrid>
                <a:gridCol w="1823085"/>
                <a:gridCol w="2996427"/>
                <a:gridCol w="3981336"/>
                <a:gridCol w="2165288"/>
              </a:tblGrid>
              <a:tr h="270980">
                <a:tc>
                  <a:txBody>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目标大类</a:t>
                      </a:r>
                      <a:endParaRPr lang="zh-CN" altLang="en-US" sz="1600" b="1" dirty="0">
                        <a:solidFill>
                          <a:schemeClr val="bg1"/>
                        </a:solidFill>
                        <a:latin typeface="微软雅黑" panose="020B0503020204020204" pitchFamily="34" charset="-122"/>
                        <a:ea typeface="微软雅黑" panose="020B0503020204020204" pitchFamily="34" charset="-122"/>
                      </a:endParaRPr>
                    </a:p>
                  </a:txBody>
                  <a:tcPr>
                    <a:solidFill>
                      <a:srgbClr val="00B0F0"/>
                    </a:solidFill>
                  </a:tcPr>
                </a:tc>
                <a:tc>
                  <a:txBody>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目标子类</a:t>
                      </a:r>
                      <a:endParaRPr lang="zh-CN" altLang="en-US" sz="1600" b="1" dirty="0">
                        <a:solidFill>
                          <a:schemeClr val="bg1"/>
                        </a:solidFill>
                        <a:latin typeface="微软雅黑" panose="020B0503020204020204" pitchFamily="34" charset="-122"/>
                        <a:ea typeface="微软雅黑" panose="020B0503020204020204" pitchFamily="34" charset="-122"/>
                      </a:endParaRPr>
                    </a:p>
                  </a:txBody>
                  <a:tcPr>
                    <a:solidFill>
                      <a:srgbClr val="00B0F0"/>
                    </a:solidFill>
                  </a:tcPr>
                </a:tc>
                <a:tc>
                  <a:txBody>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核心目标项</a:t>
                      </a:r>
                      <a:endParaRPr lang="zh-CN" altLang="en-US" sz="1600" b="1" dirty="0">
                        <a:solidFill>
                          <a:schemeClr val="bg1"/>
                        </a:solidFill>
                        <a:latin typeface="微软雅黑" panose="020B0503020204020204" pitchFamily="34" charset="-122"/>
                        <a:ea typeface="微软雅黑" panose="020B0503020204020204" pitchFamily="34" charset="-122"/>
                      </a:endParaRPr>
                    </a:p>
                  </a:txBody>
                  <a:tcPr>
                    <a:solidFill>
                      <a:srgbClr val="00B0F0"/>
                    </a:solidFill>
                  </a:tcPr>
                </a:tc>
                <a:tc>
                  <a:txBody>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目标举例</a:t>
                      </a:r>
                      <a:endParaRPr lang="zh-CN" altLang="en-US" sz="1600" b="1" dirty="0">
                        <a:solidFill>
                          <a:schemeClr val="bg1"/>
                        </a:solidFill>
                        <a:latin typeface="微软雅黑" panose="020B0503020204020204" pitchFamily="34" charset="-122"/>
                        <a:ea typeface="微软雅黑" panose="020B0503020204020204" pitchFamily="34" charset="-122"/>
                      </a:endParaRPr>
                    </a:p>
                  </a:txBody>
                  <a:tcPr>
                    <a:solidFill>
                      <a:srgbClr val="00B0F0"/>
                    </a:solidFill>
                  </a:tcPr>
                </a:tc>
              </a:tr>
              <a:tr h="304800">
                <a:tc rowSpan="2">
                  <a:txBody>
                    <a:bodyPr/>
                    <a:lstStyle/>
                    <a:p>
                      <a:pPr algn="ctr"/>
                      <a:r>
                        <a:rPr lang="zh-CN" altLang="en-US" sz="1600" b="1" dirty="0">
                          <a:latin typeface="微软雅黑" panose="020B0503020204020204" pitchFamily="34" charset="-122"/>
                          <a:ea typeface="微软雅黑" panose="020B0503020204020204" pitchFamily="34" charset="-122"/>
                        </a:rPr>
                        <a:t>业务</a:t>
                      </a:r>
                      <a:r>
                        <a:rPr lang="zh-CN" altLang="en-US" sz="1600" b="1" dirty="0">
                          <a:solidFill>
                            <a:srgbClr val="FF0000"/>
                          </a:solidFill>
                          <a:latin typeface="微软雅黑" panose="020B0503020204020204" pitchFamily="34" charset="-122"/>
                          <a:ea typeface="微软雅黑" panose="020B0503020204020204" pitchFamily="34" charset="-122"/>
                        </a:rPr>
                        <a:t>零</a:t>
                      </a:r>
                      <a:r>
                        <a:rPr lang="zh-CN" altLang="en-US" sz="1600" b="1" dirty="0">
                          <a:latin typeface="微软雅黑" panose="020B0503020204020204" pitchFamily="34" charset="-122"/>
                          <a:ea typeface="微软雅黑" panose="020B0503020204020204" pitchFamily="34" charset="-122"/>
                        </a:rPr>
                        <a:t>中断</a:t>
                      </a:r>
                      <a:endParaRPr lang="zh-CN" altLang="en-US" sz="1600" b="1" dirty="0">
                        <a:latin typeface="微软雅黑" panose="020B0503020204020204" pitchFamily="34" charset="-122"/>
                        <a:ea typeface="微软雅黑" panose="020B0503020204020204" pitchFamily="34" charset="-122"/>
                      </a:endParaRPr>
                    </a:p>
                  </a:txBody>
                  <a:tcPr anchor="ctr"/>
                </a:tc>
                <a:tc>
                  <a:txBody>
                    <a:bodyPr/>
                    <a:lstStyle/>
                    <a:p>
                      <a:r>
                        <a:rPr lang="zh-CN" sz="1400" b="1" dirty="0">
                          <a:solidFill>
                            <a:srgbClr val="FF0000"/>
                          </a:solidFill>
                          <a:latin typeface="微软雅黑" panose="020B0503020204020204" pitchFamily="34" charset="-122"/>
                          <a:ea typeface="微软雅黑" panose="020B0503020204020204" pitchFamily="34" charset="-122"/>
                        </a:rPr>
                        <a:t>单点故障</a:t>
                      </a:r>
                      <a:r>
                        <a:rPr lang="zh-CN" sz="1400" dirty="0">
                          <a:latin typeface="微软雅黑" panose="020B0503020204020204" pitchFamily="34" charset="-122"/>
                          <a:ea typeface="微软雅黑" panose="020B0503020204020204" pitchFamily="34" charset="-122"/>
                        </a:rPr>
                        <a:t>不中断业务</a:t>
                      </a:r>
                      <a:endParaRPr lang="zh-CN" sz="1400" dirty="0">
                        <a:latin typeface="微软雅黑" panose="020B0503020204020204" pitchFamily="34" charset="-122"/>
                        <a:ea typeface="微软雅黑" panose="020B0503020204020204" pitchFamily="34" charset="-122"/>
                      </a:endParaRPr>
                    </a:p>
                  </a:txBody>
                  <a:tcPr anchor="ctr"/>
                </a:tc>
                <a:tc>
                  <a:txBody>
                    <a:bodyPr/>
                    <a:lstStyle/>
                    <a:p>
                      <a:r>
                        <a:rPr lang="zh-CN" altLang="en-US" sz="1400" dirty="0">
                          <a:latin typeface="微软雅黑" panose="020B0503020204020204" pitchFamily="34" charset="-122"/>
                          <a:ea typeface="微软雅黑" panose="020B0503020204020204" pitchFamily="34" charset="-122"/>
                        </a:rPr>
                        <a:t>单点故障业务</a:t>
                      </a:r>
                      <a:r>
                        <a:rPr lang="zh-CN" sz="1400" dirty="0">
                          <a:latin typeface="微软雅黑" panose="020B0503020204020204" pitchFamily="34" charset="-122"/>
                          <a:ea typeface="微软雅黑" panose="020B0503020204020204" pitchFamily="34" charset="-122"/>
                        </a:rPr>
                        <a:t>中断时长</a:t>
                      </a:r>
                      <a:endParaRPr lang="zh-CN" sz="1400" dirty="0">
                        <a:latin typeface="微软雅黑" panose="020B0503020204020204" pitchFamily="34" charset="-122"/>
                        <a:ea typeface="微软雅黑" panose="020B0503020204020204" pitchFamily="34" charset="-122"/>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400" dirty="0">
                          <a:latin typeface="微软雅黑" panose="020B0503020204020204" pitchFamily="34" charset="-122"/>
                          <a:ea typeface="微软雅黑" panose="020B0503020204020204" pitchFamily="34" charset="-122"/>
                        </a:rPr>
                        <a:t>0</a:t>
                      </a:r>
                      <a:endParaRPr lang="zh-CN" altLang="en-US" sz="1400" dirty="0">
                        <a:latin typeface="微软雅黑" panose="020B0503020204020204" pitchFamily="34" charset="-122"/>
                        <a:ea typeface="微软雅黑" panose="020B0503020204020204" pitchFamily="34" charset="-122"/>
                      </a:endParaRPr>
                    </a:p>
                  </a:txBody>
                  <a:tcPr anchor="ctr"/>
                </a:tc>
              </a:tr>
              <a:tr h="263330">
                <a:tc vMerge="1">
                  <a:tcPr/>
                </a:tc>
                <a:tc>
                  <a:txBody>
                    <a:bodyPr/>
                    <a:lstStyle/>
                    <a:p>
                      <a:r>
                        <a:rPr lang="zh-CN" altLang="en-US" sz="1400" b="1" dirty="0">
                          <a:solidFill>
                            <a:srgbClr val="FF0000"/>
                          </a:solidFill>
                          <a:latin typeface="微软雅黑" panose="020B0503020204020204" pitchFamily="34" charset="-122"/>
                          <a:ea typeface="微软雅黑" panose="020B0503020204020204" pitchFamily="34" charset="-122"/>
                        </a:rPr>
                        <a:t>计划性活动</a:t>
                      </a:r>
                      <a:r>
                        <a:rPr lang="zh-CN" sz="1400" dirty="0">
                          <a:latin typeface="微软雅黑" panose="020B0503020204020204" pitchFamily="34" charset="-122"/>
                          <a:ea typeface="微软雅黑" panose="020B0503020204020204" pitchFamily="34" charset="-122"/>
                        </a:rPr>
                        <a:t>不中断业务</a:t>
                      </a:r>
                      <a:endParaRPr lang="zh-CN" sz="1400" dirty="0">
                        <a:latin typeface="微软雅黑" panose="020B0503020204020204" pitchFamily="34" charset="-122"/>
                        <a:ea typeface="微软雅黑" panose="020B0503020204020204" pitchFamily="34" charset="-122"/>
                      </a:endParaRPr>
                    </a:p>
                  </a:txBody>
                  <a:tcPr anchor="ctr"/>
                </a:tc>
                <a:tc>
                  <a:txBody>
                    <a:bodyPr/>
                    <a:lstStyle/>
                    <a:p>
                      <a:r>
                        <a:rPr lang="zh-CN" altLang="en-US" sz="1400" dirty="0">
                          <a:latin typeface="微软雅黑" panose="020B0503020204020204" pitchFamily="34" charset="-122"/>
                          <a:ea typeface="微软雅黑" panose="020B0503020204020204" pitchFamily="34" charset="-122"/>
                        </a:rPr>
                        <a:t>升级业务中断时长（数据面）</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400" dirty="0">
                          <a:latin typeface="微软雅黑" panose="020B0503020204020204" pitchFamily="34" charset="-122"/>
                          <a:ea typeface="微软雅黑" panose="020B0503020204020204" pitchFamily="34" charset="-122"/>
                        </a:rPr>
                        <a:t>0</a:t>
                      </a:r>
                      <a:endParaRPr lang="zh-CN" altLang="en-US" sz="1400" dirty="0">
                        <a:latin typeface="微软雅黑" panose="020B0503020204020204" pitchFamily="34" charset="-122"/>
                        <a:ea typeface="微软雅黑" panose="020B0503020204020204" pitchFamily="34" charset="-122"/>
                      </a:endParaRPr>
                    </a:p>
                  </a:txBody>
                  <a:tcPr anchor="ctr"/>
                </a:tc>
              </a:tr>
              <a:tr h="270980">
                <a:tc rowSpan="2">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600" b="1" dirty="0">
                          <a:latin typeface="微软雅黑" panose="020B0503020204020204" pitchFamily="34" charset="-122"/>
                          <a:ea typeface="微软雅黑" panose="020B0503020204020204" pitchFamily="34" charset="-122"/>
                        </a:rPr>
                        <a:t>数据</a:t>
                      </a:r>
                      <a:r>
                        <a:rPr lang="zh-CN" altLang="en-US" sz="1600" b="1" dirty="0">
                          <a:solidFill>
                            <a:srgbClr val="FF0000"/>
                          </a:solidFill>
                          <a:latin typeface="微软雅黑" panose="020B0503020204020204" pitchFamily="34" charset="-122"/>
                          <a:ea typeface="微软雅黑" panose="020B0503020204020204" pitchFamily="34" charset="-122"/>
                        </a:rPr>
                        <a:t>零</a:t>
                      </a:r>
                      <a:r>
                        <a:rPr lang="zh-CN" altLang="en-US" sz="1600" b="1" dirty="0">
                          <a:latin typeface="微软雅黑" panose="020B0503020204020204" pitchFamily="34" charset="-122"/>
                          <a:ea typeface="微软雅黑" panose="020B0503020204020204" pitchFamily="34" charset="-122"/>
                        </a:rPr>
                        <a:t>丢失</a:t>
                      </a:r>
                      <a:endParaRPr lang="zh-CN" altLang="en-US" sz="1600" b="1" dirty="0">
                        <a:latin typeface="微软雅黑" panose="020B0503020204020204" pitchFamily="34" charset="-122"/>
                        <a:ea typeface="微软雅黑" panose="020B0503020204020204" pitchFamily="34" charset="-122"/>
                      </a:endParaRPr>
                    </a:p>
                  </a:txBody>
                  <a:tcPr anchor="ctr"/>
                </a:tc>
                <a:tc>
                  <a:txBody>
                    <a:bodyPr/>
                    <a:lstStyle/>
                    <a:p>
                      <a:r>
                        <a:rPr lang="zh-CN" sz="1400" dirty="0">
                          <a:latin typeface="微软雅黑" panose="020B0503020204020204" pitchFamily="34" charset="-122"/>
                          <a:ea typeface="微软雅黑" panose="020B0503020204020204" pitchFamily="34" charset="-122"/>
                        </a:rPr>
                        <a:t>关键</a:t>
                      </a:r>
                      <a:r>
                        <a:rPr lang="zh-CN" sz="1400" b="1" dirty="0">
                          <a:solidFill>
                            <a:srgbClr val="FF0000"/>
                          </a:solidFill>
                          <a:latin typeface="微软雅黑" panose="020B0503020204020204" pitchFamily="34" charset="-122"/>
                          <a:ea typeface="微软雅黑" panose="020B0503020204020204" pitchFamily="34" charset="-122"/>
                        </a:rPr>
                        <a:t>配置数据</a:t>
                      </a:r>
                      <a:r>
                        <a:rPr lang="zh-CN" sz="1400" dirty="0">
                          <a:latin typeface="微软雅黑" panose="020B0503020204020204" pitchFamily="34" charset="-122"/>
                          <a:ea typeface="微软雅黑" panose="020B0503020204020204" pitchFamily="34" charset="-122"/>
                        </a:rPr>
                        <a:t>不丢失</a:t>
                      </a:r>
                      <a:endParaRPr lang="zh-CN" sz="1400" dirty="0">
                        <a:latin typeface="微软雅黑" panose="020B0503020204020204" pitchFamily="34" charset="-122"/>
                        <a:ea typeface="微软雅黑" panose="020B0503020204020204" pitchFamily="34" charset="-122"/>
                      </a:endParaRPr>
                    </a:p>
                  </a:txBody>
                  <a:tcPr anchor="ctr"/>
                </a:tc>
                <a:tc>
                  <a:txBody>
                    <a:bodyPr/>
                    <a:lstStyle/>
                    <a:p>
                      <a:r>
                        <a:rPr lang="zh-CN" altLang="en-US" sz="1400" dirty="0">
                          <a:latin typeface="微软雅黑" panose="020B0503020204020204" pitchFamily="34" charset="-122"/>
                          <a:ea typeface="微软雅黑" panose="020B0503020204020204" pitchFamily="34" charset="-122"/>
                        </a:rPr>
                        <a:t>关键配置数据</a:t>
                      </a:r>
                      <a:r>
                        <a:rPr lang="en-US" sz="1400" dirty="0">
                          <a:latin typeface="微软雅黑" panose="020B0503020204020204" pitchFamily="34" charset="-122"/>
                          <a:ea typeface="微软雅黑" panose="020B0503020204020204" pitchFamily="34" charset="-122"/>
                        </a:rPr>
                        <a:t>RPO</a:t>
                      </a:r>
                      <a:endParaRPr lang="en-US" sz="14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1400" dirty="0">
                          <a:latin typeface="微软雅黑" panose="020B0503020204020204" pitchFamily="34" charset="-122"/>
                          <a:ea typeface="微软雅黑" panose="020B0503020204020204" pitchFamily="34" charset="-122"/>
                        </a:rPr>
                        <a:t>RPO=0</a:t>
                      </a:r>
                      <a:endParaRPr lang="zh-CN" altLang="en-US" sz="1400" dirty="0">
                        <a:latin typeface="微软雅黑" panose="020B0503020204020204" pitchFamily="34" charset="-122"/>
                        <a:ea typeface="微软雅黑" panose="020B0503020204020204" pitchFamily="34" charset="-122"/>
                      </a:endParaRPr>
                    </a:p>
                  </a:txBody>
                  <a:tcPr anchor="ctr"/>
                </a:tc>
              </a:tr>
              <a:tr h="270980">
                <a:tc vMerge="1">
                  <a:tcPr/>
                </a:tc>
                <a:tc>
                  <a:txBody>
                    <a:bodyPr/>
                    <a:lstStyle/>
                    <a:p>
                      <a:r>
                        <a:rPr lang="zh-CN" sz="1400" dirty="0">
                          <a:latin typeface="微软雅黑" panose="020B0503020204020204" pitchFamily="34" charset="-122"/>
                          <a:ea typeface="微软雅黑" panose="020B0503020204020204" pitchFamily="34" charset="-122"/>
                        </a:rPr>
                        <a:t>用户</a:t>
                      </a:r>
                      <a:r>
                        <a:rPr lang="zh-CN" sz="1400" b="1" dirty="0">
                          <a:solidFill>
                            <a:srgbClr val="FF0000"/>
                          </a:solidFill>
                          <a:latin typeface="微软雅黑" panose="020B0503020204020204" pitchFamily="34" charset="-122"/>
                          <a:ea typeface="微软雅黑" panose="020B0503020204020204" pitchFamily="34" charset="-122"/>
                        </a:rPr>
                        <a:t>业务数据</a:t>
                      </a:r>
                      <a:r>
                        <a:rPr lang="zh-CN" sz="1400" dirty="0">
                          <a:latin typeface="微软雅黑" panose="020B0503020204020204" pitchFamily="34" charset="-122"/>
                          <a:ea typeface="微软雅黑" panose="020B0503020204020204" pitchFamily="34" charset="-122"/>
                        </a:rPr>
                        <a:t>不丢失</a:t>
                      </a:r>
                      <a:endParaRPr lang="zh-CN" sz="1400" dirty="0">
                        <a:latin typeface="微软雅黑" panose="020B0503020204020204" pitchFamily="34" charset="-122"/>
                        <a:ea typeface="微软雅黑" panose="020B0503020204020204" pitchFamily="34" charset="-122"/>
                      </a:endParaRPr>
                    </a:p>
                  </a:txBody>
                  <a:tcPr anchor="ctr"/>
                </a:tc>
                <a:tc>
                  <a:txBody>
                    <a:bodyPr/>
                    <a:lstStyle/>
                    <a:p>
                      <a:r>
                        <a:rPr lang="zh-CN" altLang="en-US" sz="1400" dirty="0">
                          <a:latin typeface="微软雅黑" panose="020B0503020204020204" pitchFamily="34" charset="-122"/>
                          <a:ea typeface="微软雅黑" panose="020B0503020204020204" pitchFamily="34" charset="-122"/>
                        </a:rPr>
                        <a:t>用户业务数据</a:t>
                      </a:r>
                      <a:r>
                        <a:rPr lang="zh-CN" sz="1400" dirty="0">
                          <a:latin typeface="微软雅黑" panose="020B0503020204020204" pitchFamily="34" charset="-122"/>
                          <a:ea typeface="微软雅黑" panose="020B0503020204020204" pitchFamily="34" charset="-122"/>
                        </a:rPr>
                        <a:t>持久度</a:t>
                      </a:r>
                      <a:endParaRPr lang="zh-CN" sz="14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1400" dirty="0">
                          <a:latin typeface="微软雅黑" panose="020B0503020204020204" pitchFamily="34" charset="-122"/>
                          <a:ea typeface="微软雅黑" panose="020B0503020204020204" pitchFamily="34" charset="-122"/>
                        </a:rPr>
                        <a:t>&gt;=13</a:t>
                      </a:r>
                      <a:r>
                        <a:rPr lang="zh-CN" altLang="en-US" sz="1400" dirty="0">
                          <a:latin typeface="微软雅黑" panose="020B0503020204020204" pitchFamily="34" charset="-122"/>
                          <a:ea typeface="微软雅黑" panose="020B0503020204020204" pitchFamily="34" charset="-122"/>
                        </a:rPr>
                        <a:t>个</a:t>
                      </a:r>
                      <a:r>
                        <a:rPr lang="en-US" altLang="zh-CN" sz="1400" dirty="0">
                          <a:latin typeface="微软雅黑" panose="020B0503020204020204" pitchFamily="34" charset="-122"/>
                          <a:ea typeface="微软雅黑" panose="020B0503020204020204" pitchFamily="34" charset="-122"/>
                        </a:rPr>
                        <a:t>9</a:t>
                      </a:r>
                      <a:endParaRPr lang="zh-CN" altLang="en-US" sz="1400" dirty="0">
                        <a:latin typeface="微软雅黑" panose="020B0503020204020204" pitchFamily="34" charset="-122"/>
                        <a:ea typeface="微软雅黑" panose="020B0503020204020204" pitchFamily="34" charset="-122"/>
                      </a:endParaRPr>
                    </a:p>
                  </a:txBody>
                  <a:tcPr anchor="ctr"/>
                </a:tc>
              </a:tr>
              <a:tr h="315852">
                <a:tc rowSpan="8">
                  <a:txBody>
                    <a:bodyPr/>
                    <a:lstStyle/>
                    <a:p>
                      <a:pPr algn="ctr"/>
                      <a:r>
                        <a:rPr lang="zh-CN" altLang="en-US" sz="1600" b="1" dirty="0">
                          <a:latin typeface="微软雅黑" panose="020B0503020204020204" pitchFamily="34" charset="-122"/>
                          <a:ea typeface="微软雅黑" panose="020B0503020204020204" pitchFamily="34" charset="-122"/>
                        </a:rPr>
                        <a:t>故障秒级检测自愈</a:t>
                      </a:r>
                      <a:endParaRPr lang="zh-CN" altLang="en-US" sz="1600" b="1" dirty="0">
                        <a:latin typeface="微软雅黑" panose="020B0503020204020204" pitchFamily="34" charset="-122"/>
                        <a:ea typeface="微软雅黑" panose="020B0503020204020204" pitchFamily="34" charset="-122"/>
                      </a:endParaRPr>
                    </a:p>
                  </a:txBody>
                  <a:tcPr anchor="ctr"/>
                </a:tc>
                <a:tc rowSpan="6">
                  <a:txBody>
                    <a:bodyPr/>
                    <a:lstStyle/>
                    <a:p>
                      <a:r>
                        <a:rPr lang="zh-CN" sz="1400" dirty="0">
                          <a:latin typeface="微软雅黑" panose="020B0503020204020204" pitchFamily="34" charset="-122"/>
                          <a:ea typeface="微软雅黑" panose="020B0503020204020204" pitchFamily="34" charset="-122"/>
                        </a:rPr>
                        <a:t>秒级</a:t>
                      </a:r>
                      <a:r>
                        <a:rPr lang="zh-CN" altLang="en-US" sz="1400" dirty="0">
                          <a:latin typeface="微软雅黑" panose="020B0503020204020204" pitchFamily="34" charset="-122"/>
                          <a:ea typeface="微软雅黑" panose="020B0503020204020204" pitchFamily="34" charset="-122"/>
                        </a:rPr>
                        <a:t>故障检测并自愈</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r>
                        <a:rPr lang="zh-CN" altLang="en-US" sz="1400" dirty="0">
                          <a:latin typeface="微软雅黑" panose="020B0503020204020204" pitchFamily="34" charset="-122"/>
                          <a:ea typeface="微软雅黑" panose="020B0503020204020204" pitchFamily="34" charset="-122"/>
                        </a:rPr>
                        <a:t>服务</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虚拟机</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容器故障检测时长</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400" dirty="0">
                          <a:latin typeface="微软雅黑" panose="020B0503020204020204" pitchFamily="34" charset="-122"/>
                          <a:ea typeface="微软雅黑" panose="020B0503020204020204" pitchFamily="34" charset="-122"/>
                        </a:rPr>
                        <a:t>500</a:t>
                      </a:r>
                      <a:r>
                        <a:rPr lang="zh-CN" altLang="en-US" sz="1400" dirty="0">
                          <a:latin typeface="微软雅黑" panose="020B0503020204020204" pitchFamily="34" charset="-122"/>
                          <a:ea typeface="微软雅黑" panose="020B0503020204020204" pitchFamily="34" charset="-122"/>
                        </a:rPr>
                        <a:t>毫秒</a:t>
                      </a:r>
                      <a:endParaRPr lang="zh-CN" altLang="en-US" sz="1400" dirty="0">
                        <a:latin typeface="微软雅黑" panose="020B0503020204020204" pitchFamily="34" charset="-122"/>
                        <a:ea typeface="微软雅黑" panose="020B0503020204020204" pitchFamily="34" charset="-122"/>
                      </a:endParaRPr>
                    </a:p>
                  </a:txBody>
                  <a:tcPr anchor="ctr"/>
                </a:tc>
              </a:tr>
              <a:tr h="315852">
                <a:tc vMerge="1">
                  <a:tcPr/>
                </a:tc>
                <a:tc vMerge="1">
                  <a:tcPr/>
                </a:tc>
                <a:tc>
                  <a:txBody>
                    <a:bodyPr/>
                    <a:lstStyle/>
                    <a:p>
                      <a:r>
                        <a:rPr lang="zh-CN" altLang="en-US" sz="1400" dirty="0">
                          <a:latin typeface="微软雅黑" panose="020B0503020204020204" pitchFamily="34" charset="-122"/>
                          <a:ea typeface="微软雅黑" panose="020B0503020204020204" pitchFamily="34" charset="-122"/>
                        </a:rPr>
                        <a:t>服务</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虚拟机</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容器故障重建时长</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400" dirty="0">
                          <a:latin typeface="微软雅黑" panose="020B0503020204020204" pitchFamily="34" charset="-122"/>
                          <a:ea typeface="微软雅黑" panose="020B0503020204020204" pitchFamily="34" charset="-122"/>
                        </a:rPr>
                        <a:t>10</a:t>
                      </a:r>
                      <a:r>
                        <a:rPr lang="zh-CN" altLang="en-US" sz="1400" dirty="0">
                          <a:latin typeface="微软雅黑" panose="020B0503020204020204" pitchFamily="34" charset="-122"/>
                          <a:ea typeface="微软雅黑" panose="020B0503020204020204" pitchFamily="34" charset="-122"/>
                        </a:rPr>
                        <a:t>秒</a:t>
                      </a:r>
                      <a:endParaRPr lang="zh-CN" altLang="en-US" sz="1400" dirty="0">
                        <a:latin typeface="微软雅黑" panose="020B0503020204020204" pitchFamily="34" charset="-122"/>
                        <a:ea typeface="微软雅黑" panose="020B0503020204020204" pitchFamily="34" charset="-122"/>
                      </a:endParaRPr>
                    </a:p>
                  </a:txBody>
                  <a:tcPr anchor="ctr"/>
                </a:tc>
              </a:tr>
              <a:tr h="315852">
                <a:tc vMerge="1">
                  <a:tcPr/>
                </a:tc>
                <a:tc vMerge="1">
                  <a:tcPr/>
                </a:tc>
                <a:tc>
                  <a:txBody>
                    <a:bodyPr/>
                    <a:lstStyle/>
                    <a:p>
                      <a:r>
                        <a:rPr lang="zh-CN" altLang="en-US" sz="1400" dirty="0">
                          <a:latin typeface="微软雅黑" panose="020B0503020204020204" pitchFamily="34" charset="-122"/>
                          <a:ea typeface="微软雅黑" panose="020B0503020204020204" pitchFamily="34" charset="-122"/>
                        </a:rPr>
                        <a:t>网络链路故障检测时间</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1400" dirty="0">
                          <a:latin typeface="微软雅黑" panose="020B0503020204020204" pitchFamily="34" charset="-122"/>
                          <a:ea typeface="微软雅黑" panose="020B0503020204020204" pitchFamily="34" charset="-122"/>
                        </a:rPr>
                        <a:t>500</a:t>
                      </a:r>
                      <a:r>
                        <a:rPr lang="zh-CN" altLang="en-US" sz="1400" dirty="0">
                          <a:latin typeface="微软雅黑" panose="020B0503020204020204" pitchFamily="34" charset="-122"/>
                          <a:ea typeface="微软雅黑" panose="020B0503020204020204" pitchFamily="34" charset="-122"/>
                        </a:rPr>
                        <a:t>毫秒</a:t>
                      </a:r>
                      <a:endParaRPr lang="zh-CN" altLang="en-US" sz="1400" dirty="0">
                        <a:latin typeface="微软雅黑" panose="020B0503020204020204" pitchFamily="34" charset="-122"/>
                        <a:ea typeface="微软雅黑" panose="020B0503020204020204" pitchFamily="34" charset="-122"/>
                      </a:endParaRPr>
                    </a:p>
                  </a:txBody>
                  <a:tcPr anchor="ctr"/>
                </a:tc>
              </a:tr>
              <a:tr h="315852">
                <a:tc vMerge="1">
                  <a:tcPr/>
                </a:tc>
                <a:tc vMerge="1">
                  <a:tcPr/>
                </a:tc>
                <a:tc>
                  <a:txBody>
                    <a:bodyPr/>
                    <a:lstStyle/>
                    <a:p>
                      <a:r>
                        <a:rPr lang="zh-CN" altLang="en-US" sz="1400" dirty="0">
                          <a:latin typeface="微软雅黑" panose="020B0503020204020204" pitchFamily="34" charset="-122"/>
                          <a:ea typeface="微软雅黑" panose="020B0503020204020204" pitchFamily="34" charset="-122"/>
                        </a:rPr>
                        <a:t>网络链路切换时间</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1400" dirty="0">
                          <a:latin typeface="微软雅黑" panose="020B0503020204020204" pitchFamily="34" charset="-122"/>
                          <a:ea typeface="微软雅黑" panose="020B0503020204020204" pitchFamily="34" charset="-122"/>
                        </a:rPr>
                        <a:t>1</a:t>
                      </a:r>
                      <a:r>
                        <a:rPr lang="zh-CN" altLang="en-US" sz="1400" dirty="0">
                          <a:latin typeface="微软雅黑" panose="020B0503020204020204" pitchFamily="34" charset="-122"/>
                          <a:ea typeface="微软雅黑" panose="020B0503020204020204" pitchFamily="34" charset="-122"/>
                        </a:rPr>
                        <a:t>秒</a:t>
                      </a:r>
                      <a:endParaRPr lang="zh-CN" altLang="en-US" sz="1400" dirty="0">
                        <a:latin typeface="微软雅黑" panose="020B0503020204020204" pitchFamily="34" charset="-122"/>
                        <a:ea typeface="微软雅黑" panose="020B0503020204020204" pitchFamily="34" charset="-122"/>
                      </a:endParaRPr>
                    </a:p>
                  </a:txBody>
                  <a:tcPr anchor="ctr"/>
                </a:tc>
              </a:tr>
              <a:tr h="315852">
                <a:tc vMerge="1">
                  <a:tcPr/>
                </a:tc>
                <a:tc vMerge="1">
                  <a:tcPr/>
                </a:tc>
                <a:tc>
                  <a:txBody>
                    <a:bodyPr/>
                    <a:lstStyle/>
                    <a:p>
                      <a:r>
                        <a:rPr lang="zh-CN" altLang="en-US" sz="1400" dirty="0">
                          <a:latin typeface="微软雅黑" panose="020B0503020204020204" pitchFamily="34" charset="-122"/>
                          <a:ea typeface="微软雅黑" panose="020B0503020204020204" pitchFamily="34" charset="-122"/>
                        </a:rPr>
                        <a:t>主机故障检测时间</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1400" dirty="0">
                          <a:latin typeface="微软雅黑" panose="020B0503020204020204" pitchFamily="34" charset="-122"/>
                          <a:ea typeface="微软雅黑" panose="020B0503020204020204" pitchFamily="34" charset="-122"/>
                        </a:rPr>
                        <a:t>500</a:t>
                      </a:r>
                      <a:r>
                        <a:rPr lang="zh-CN" altLang="en-US" sz="1400" dirty="0">
                          <a:latin typeface="微软雅黑" panose="020B0503020204020204" pitchFamily="34" charset="-122"/>
                          <a:ea typeface="微软雅黑" panose="020B0503020204020204" pitchFamily="34" charset="-122"/>
                        </a:rPr>
                        <a:t>毫秒</a:t>
                      </a:r>
                      <a:endParaRPr lang="zh-CN" altLang="en-US" sz="1400" dirty="0">
                        <a:latin typeface="微软雅黑" panose="020B0503020204020204" pitchFamily="34" charset="-122"/>
                        <a:ea typeface="微软雅黑" panose="020B0503020204020204" pitchFamily="34" charset="-122"/>
                      </a:endParaRPr>
                    </a:p>
                  </a:txBody>
                  <a:tcPr anchor="ctr"/>
                </a:tc>
              </a:tr>
              <a:tr h="304800">
                <a:tc vMerge="1">
                  <a:tcPr/>
                </a:tc>
                <a:tc vMerge="1">
                  <a:tcPr/>
                </a:tc>
                <a:tc>
                  <a:txBody>
                    <a:bodyPr/>
                    <a:lstStyle/>
                    <a:p>
                      <a:r>
                        <a:rPr lang="zh-CN" altLang="en-US" sz="1400" dirty="0">
                          <a:latin typeface="微软雅黑" panose="020B0503020204020204" pitchFamily="34" charset="-122"/>
                          <a:ea typeface="微软雅黑" panose="020B0503020204020204" pitchFamily="34" charset="-122"/>
                        </a:rPr>
                        <a:t>主备</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集群倒换时间</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400" dirty="0">
                          <a:latin typeface="微软雅黑" panose="020B0503020204020204" pitchFamily="34" charset="-122"/>
                          <a:ea typeface="微软雅黑" panose="020B0503020204020204" pitchFamily="34" charset="-122"/>
                        </a:rPr>
                        <a:t>1</a:t>
                      </a:r>
                      <a:r>
                        <a:rPr lang="zh-CN" altLang="en-US" sz="1400" dirty="0">
                          <a:latin typeface="微软雅黑" panose="020B0503020204020204" pitchFamily="34" charset="-122"/>
                          <a:ea typeface="微软雅黑" panose="020B0503020204020204" pitchFamily="34" charset="-122"/>
                        </a:rPr>
                        <a:t>秒</a:t>
                      </a:r>
                      <a:endParaRPr lang="zh-CN" altLang="en-US" sz="1400" dirty="0">
                        <a:latin typeface="微软雅黑" panose="020B0503020204020204" pitchFamily="34" charset="-122"/>
                        <a:ea typeface="微软雅黑" panose="020B0503020204020204" pitchFamily="34" charset="-122"/>
                      </a:endParaRPr>
                    </a:p>
                  </a:txBody>
                  <a:tcPr anchor="ctr"/>
                </a:tc>
              </a:tr>
              <a:tr h="460666">
                <a:tc vMerge="1">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dirty="0">
                          <a:latin typeface="微软雅黑" panose="020B0503020204020204" pitchFamily="34" charset="-122"/>
                          <a:ea typeface="微软雅黑" panose="020B0503020204020204" pitchFamily="34" charset="-122"/>
                          <a:sym typeface="+mn-ea"/>
                        </a:rPr>
                        <a:t>已知故障</a:t>
                      </a:r>
                      <a:r>
                        <a:rPr lang="en-US" altLang="zh-CN" sz="1400" dirty="0">
                          <a:latin typeface="微软雅黑" panose="020B0503020204020204" pitchFamily="34" charset="-122"/>
                          <a:ea typeface="微软雅黑" panose="020B0503020204020204" pitchFamily="34" charset="-122"/>
                          <a:sym typeface="+mn-ea"/>
                        </a:rPr>
                        <a:t>100%</a:t>
                      </a:r>
                      <a:r>
                        <a:rPr lang="zh-CN" altLang="en-US" sz="1400" dirty="0">
                          <a:latin typeface="微软雅黑" panose="020B0503020204020204" pitchFamily="34" charset="-122"/>
                          <a:ea typeface="微软雅黑" panose="020B0503020204020204" pitchFamily="34" charset="-122"/>
                          <a:sym typeface="+mn-ea"/>
                        </a:rPr>
                        <a:t>自动检测并定位到</a:t>
                      </a:r>
                      <a:r>
                        <a:rPr lang="en-US" altLang="zh-CN" sz="1400" dirty="0">
                          <a:latin typeface="微软雅黑" panose="020B0503020204020204" pitchFamily="34" charset="-122"/>
                          <a:ea typeface="微软雅黑" panose="020B0503020204020204" pitchFamily="34" charset="-122"/>
                          <a:sym typeface="+mn-ea"/>
                        </a:rPr>
                        <a:t>FRU</a:t>
                      </a:r>
                      <a:r>
                        <a:rPr lang="zh-CN" altLang="en-US" sz="1400" dirty="0">
                          <a:latin typeface="微软雅黑" panose="020B0503020204020204" pitchFamily="34" charset="-122"/>
                          <a:ea typeface="微软雅黑" panose="020B0503020204020204" pitchFamily="34" charset="-122"/>
                          <a:sym typeface="+mn-ea"/>
                        </a:rPr>
                        <a:t>和</a:t>
                      </a:r>
                      <a:r>
                        <a:rPr lang="en-US" altLang="zh-CN" sz="1400" dirty="0">
                          <a:latin typeface="微软雅黑" panose="020B0503020204020204" pitchFamily="34" charset="-122"/>
                          <a:ea typeface="微软雅黑" panose="020B0503020204020204" pitchFamily="34" charset="-122"/>
                          <a:sym typeface="+mn-ea"/>
                        </a:rPr>
                        <a:t>FMU</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sz="1400" dirty="0">
                          <a:latin typeface="微软雅黑" panose="020B0503020204020204" pitchFamily="34" charset="-122"/>
                          <a:ea typeface="微软雅黑" panose="020B0503020204020204" pitchFamily="34" charset="-122"/>
                        </a:rPr>
                        <a:t>故障自动检测率</a:t>
                      </a:r>
                      <a:endParaRPr lang="zh-CN" sz="14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1400" dirty="0">
                          <a:latin typeface="微软雅黑" panose="020B0503020204020204" pitchFamily="34" charset="-122"/>
                          <a:ea typeface="微软雅黑" panose="020B0503020204020204" pitchFamily="34" charset="-122"/>
                        </a:rPr>
                        <a:t>100%</a:t>
                      </a:r>
                      <a:endParaRPr lang="zh-CN" altLang="en-US" sz="1400" dirty="0">
                        <a:latin typeface="微软雅黑" panose="020B0503020204020204" pitchFamily="34" charset="-122"/>
                        <a:ea typeface="微软雅黑" panose="020B0503020204020204" pitchFamily="34" charset="-122"/>
                      </a:endParaRPr>
                    </a:p>
                  </a:txBody>
                  <a:tcPr anchor="ctr"/>
                </a:tc>
              </a:tr>
              <a:tr h="460666">
                <a:tc vMerge="1">
                  <a:tcPr anchor="ctr"/>
                </a:tc>
                <a:tc>
                  <a:txBody>
                    <a:bodyPr/>
                    <a:lstStyle/>
                    <a:p>
                      <a:r>
                        <a:rPr lang="zh-CN" altLang="en-US" sz="1400" dirty="0">
                          <a:latin typeface="微软雅黑" panose="020B0503020204020204" pitchFamily="34" charset="-122"/>
                          <a:ea typeface="微软雅黑" panose="020B0503020204020204" pitchFamily="34" charset="-122"/>
                          <a:sym typeface="+mn-ea"/>
                        </a:rPr>
                        <a:t>大部分的故障能够自动恢复，不影响业务</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dirty="0">
                          <a:latin typeface="微软雅黑" panose="020B0503020204020204" pitchFamily="34" charset="-122"/>
                          <a:ea typeface="微软雅黑" panose="020B0503020204020204" pitchFamily="34" charset="-122"/>
                          <a:sym typeface="+mn-ea"/>
                        </a:rPr>
                        <a:t>故障自动恢复率</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1400" dirty="0">
                          <a:latin typeface="微软雅黑" panose="020B0503020204020204" pitchFamily="34" charset="-122"/>
                          <a:ea typeface="微软雅黑" panose="020B0503020204020204" pitchFamily="34" charset="-122"/>
                        </a:rPr>
                        <a:t>95%</a:t>
                      </a:r>
                      <a:r>
                        <a:rPr lang="zh-CN" altLang="en-US" sz="1400" dirty="0">
                          <a:latin typeface="微软雅黑" panose="020B0503020204020204" pitchFamily="34" charset="-122"/>
                          <a:ea typeface="微软雅黑" panose="020B0503020204020204" pitchFamily="34" charset="-122"/>
                        </a:rPr>
                        <a:t>及以上</a:t>
                      </a:r>
                      <a:endParaRPr lang="zh-CN" altLang="en-US" sz="1400" dirty="0">
                        <a:latin typeface="微软雅黑" panose="020B0503020204020204" pitchFamily="34" charset="-122"/>
                        <a:ea typeface="微软雅黑" panose="020B0503020204020204" pitchFamily="34" charset="-122"/>
                      </a:endParaRPr>
                    </a:p>
                  </a:txBody>
                  <a:tcPr anchor="ctr"/>
                </a:tc>
              </a:tr>
              <a:tr h="460666">
                <a:tc>
                  <a:txBody>
                    <a:bodyPr/>
                    <a:lstStyle/>
                    <a:p>
                      <a:pPr algn="ctr"/>
                      <a:r>
                        <a:rPr lang="zh-CN" altLang="en-US" sz="1600" b="1" dirty="0">
                          <a:latin typeface="微软雅黑" panose="020B0503020204020204" pitchFamily="34" charset="-122"/>
                          <a:ea typeface="微软雅黑" panose="020B0503020204020204" pitchFamily="34" charset="-122"/>
                        </a:rPr>
                        <a:t>事故分钟级恢复</a:t>
                      </a:r>
                      <a:endParaRPr lang="zh-CN" altLang="en-US" sz="1600" b="1" dirty="0">
                        <a:latin typeface="微软雅黑" panose="020B0503020204020204" pitchFamily="34" charset="-122"/>
                        <a:ea typeface="微软雅黑" panose="020B0503020204020204" pitchFamily="34" charset="-122"/>
                      </a:endParaRPr>
                    </a:p>
                  </a:txBody>
                  <a:tcPr anchor="ctr"/>
                </a:tc>
                <a:tc>
                  <a:txBody>
                    <a:bodyPr/>
                    <a:lstStyle/>
                    <a:p>
                      <a:r>
                        <a:rPr lang="en-US" altLang="zh-CN" sz="1400" dirty="0">
                          <a:latin typeface="微软雅黑" panose="020B0503020204020204" pitchFamily="34" charset="-122"/>
                          <a:ea typeface="微软雅黑" panose="020B0503020204020204" pitchFamily="34" charset="-122"/>
                        </a:rPr>
                        <a:t>90%</a:t>
                      </a:r>
                      <a:r>
                        <a:rPr lang="zh-CN" altLang="en-US" sz="1400" dirty="0">
                          <a:latin typeface="微软雅黑" panose="020B0503020204020204" pitchFamily="34" charset="-122"/>
                          <a:ea typeface="微软雅黑" panose="020B0503020204020204" pitchFamily="34" charset="-122"/>
                        </a:rPr>
                        <a:t>的事故分钟级恢复</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r>
                        <a:rPr lang="zh-CN" sz="1400" dirty="0">
                          <a:latin typeface="微软雅黑" panose="020B0503020204020204" pitchFamily="34" charset="-122"/>
                          <a:ea typeface="微软雅黑" panose="020B0503020204020204" pitchFamily="34" charset="-122"/>
                        </a:rPr>
                        <a:t>事故人工恢复时长</a:t>
                      </a:r>
                      <a:endParaRPr lang="zh-CN" sz="1400" dirty="0">
                        <a:latin typeface="微软雅黑" panose="020B0503020204020204" pitchFamily="34" charset="-122"/>
                        <a:ea typeface="微软雅黑" panose="020B0503020204020204" pitchFamily="34" charset="-122"/>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400" dirty="0">
                          <a:latin typeface="微软雅黑" panose="020B0503020204020204" pitchFamily="34" charset="-122"/>
                          <a:ea typeface="微软雅黑" panose="020B0503020204020204" pitchFamily="34" charset="-122"/>
                        </a:rPr>
                        <a:t>分钟级</a:t>
                      </a:r>
                      <a:endParaRPr lang="zh-CN" altLang="en-US" sz="1400" dirty="0">
                        <a:latin typeface="微软雅黑" panose="020B0503020204020204" pitchFamily="34" charset="-122"/>
                        <a:ea typeface="微软雅黑" panose="020B0503020204020204" pitchFamily="34" charset="-122"/>
                      </a:endParaRPr>
                    </a:p>
                  </a:txBody>
                  <a:tcPr anchor="ctr"/>
                </a:tc>
              </a:tr>
              <a:tr h="460666">
                <a:tc>
                  <a:txBody>
                    <a:bodyPr/>
                    <a:lstStyle/>
                    <a:p>
                      <a:pPr algn="ctr"/>
                      <a:r>
                        <a:rPr lang="zh-CN" altLang="en-US" sz="1600" b="1" dirty="0">
                          <a:latin typeface="微软雅黑" panose="020B0503020204020204" pitchFamily="34" charset="-122"/>
                          <a:ea typeface="微软雅黑" panose="020B0503020204020204" pitchFamily="34" charset="-122"/>
                        </a:rPr>
                        <a:t>抗</a:t>
                      </a:r>
                      <a:r>
                        <a:rPr lang="en-US" altLang="zh-CN" sz="1600" b="1" dirty="0">
                          <a:latin typeface="微软雅黑" panose="020B0503020204020204" pitchFamily="34" charset="-122"/>
                          <a:ea typeface="微软雅黑" panose="020B0503020204020204" pitchFamily="34" charset="-122"/>
                        </a:rPr>
                        <a:t>100</a:t>
                      </a:r>
                      <a:r>
                        <a:rPr lang="zh-CN" altLang="en-US" sz="1600" b="1" dirty="0">
                          <a:latin typeface="微软雅黑" panose="020B0503020204020204" pitchFamily="34" charset="-122"/>
                          <a:ea typeface="微软雅黑" panose="020B0503020204020204" pitchFamily="34" charset="-122"/>
                        </a:rPr>
                        <a:t>倍过载</a:t>
                      </a:r>
                      <a:endParaRPr lang="zh-CN" altLang="en-US" sz="1600" b="1" dirty="0">
                        <a:latin typeface="微软雅黑" panose="020B0503020204020204" pitchFamily="34" charset="-122"/>
                        <a:ea typeface="微软雅黑" panose="020B0503020204020204" pitchFamily="34" charset="-122"/>
                      </a:endParaRPr>
                    </a:p>
                  </a:txBody>
                  <a:tcPr anchor="ctr"/>
                </a:tc>
                <a:tc>
                  <a:txBody>
                    <a:bodyPr/>
                    <a:lstStyle/>
                    <a:p>
                      <a:r>
                        <a:rPr lang="en-US" altLang="zh-CN" sz="1400" dirty="0">
                          <a:latin typeface="微软雅黑" panose="020B0503020204020204" pitchFamily="34" charset="-122"/>
                          <a:ea typeface="微软雅黑" panose="020B0503020204020204" pitchFamily="34" charset="-122"/>
                        </a:rPr>
                        <a:t>100</a:t>
                      </a:r>
                      <a:r>
                        <a:rPr lang="zh-CN" altLang="en-US" sz="1400" dirty="0">
                          <a:latin typeface="微软雅黑" panose="020B0503020204020204" pitchFamily="34" charset="-122"/>
                          <a:ea typeface="微软雅黑" panose="020B0503020204020204" pitchFamily="34" charset="-122"/>
                        </a:rPr>
                        <a:t>倍突发流量处理能力</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r>
                        <a:rPr lang="en-US" altLang="zh-CN" sz="1400" dirty="0">
                          <a:latin typeface="微软雅黑" panose="020B0503020204020204" pitchFamily="34" charset="-122"/>
                          <a:ea typeface="微软雅黑" panose="020B0503020204020204" pitchFamily="34" charset="-122"/>
                        </a:rPr>
                        <a:t>100</a:t>
                      </a:r>
                      <a:r>
                        <a:rPr lang="zh-CN" altLang="en-US" sz="1400" dirty="0">
                          <a:latin typeface="微软雅黑" panose="020B0503020204020204" pitchFamily="34" charset="-122"/>
                          <a:ea typeface="微软雅黑" panose="020B0503020204020204" pitchFamily="34" charset="-122"/>
                        </a:rPr>
                        <a:t>倍突发流量</a:t>
                      </a:r>
                      <a:r>
                        <a:rPr lang="zh-CN" sz="1400" dirty="0">
                          <a:latin typeface="微软雅黑" panose="020B0503020204020204" pitchFamily="34" charset="-122"/>
                          <a:ea typeface="微软雅黑" panose="020B0503020204020204" pitchFamily="34" charset="-122"/>
                        </a:rPr>
                        <a:t>的</a:t>
                      </a:r>
                      <a:r>
                        <a:rPr lang="zh-CN" altLang="en-US" sz="1400" dirty="0">
                          <a:latin typeface="微软雅黑" panose="020B0503020204020204" pitchFamily="34" charset="-122"/>
                          <a:ea typeface="微软雅黑" panose="020B0503020204020204" pitchFamily="34" charset="-122"/>
                        </a:rPr>
                        <a:t>业务处理能力</a:t>
                      </a:r>
                      <a:endParaRPr lang="zh-CN" altLang="en-US" sz="1400" dirty="0">
                        <a:latin typeface="微软雅黑" panose="020B0503020204020204" pitchFamily="34" charset="-122"/>
                        <a:ea typeface="微软雅黑" panose="020B0503020204020204" pitchFamily="34" charset="-122"/>
                      </a:endParaRPr>
                    </a:p>
                  </a:txBody>
                  <a:tcPr anchor="ctr"/>
                </a:tc>
                <a:tc>
                  <a:txBody>
                    <a:bodyPr/>
                    <a:lstStyle/>
                    <a:p>
                      <a:pPr algn="ctr"/>
                      <a:r>
                        <a:rPr lang="en-US" altLang="zh-CN" sz="1400" dirty="0">
                          <a:latin typeface="微软雅黑" panose="020B0503020204020204" pitchFamily="34" charset="-122"/>
                          <a:ea typeface="微软雅黑" panose="020B0503020204020204" pitchFamily="34" charset="-122"/>
                        </a:rPr>
                        <a:t>90%</a:t>
                      </a:r>
                      <a:r>
                        <a:rPr lang="zh-CN" altLang="en-US" sz="1400" dirty="0">
                          <a:latin typeface="微软雅黑" panose="020B0503020204020204" pitchFamily="34" charset="-122"/>
                          <a:ea typeface="微软雅黑" panose="020B0503020204020204" pitchFamily="34" charset="-122"/>
                        </a:rPr>
                        <a:t>的处理能力</a:t>
                      </a:r>
                      <a:endParaRPr lang="zh-CN" altLang="en-US" sz="1400" dirty="0">
                        <a:latin typeface="微软雅黑" panose="020B0503020204020204" pitchFamily="34" charset="-122"/>
                        <a:ea typeface="微软雅黑" panose="020B0503020204020204" pitchFamily="34" charset="-122"/>
                      </a:endParaRPr>
                    </a:p>
                  </a:txBody>
                  <a:tcPr anchor="ct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536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15364"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15365"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15366" name="文本框 9"/>
          <p:cNvSpPr/>
          <p:nvPr/>
        </p:nvSpPr>
        <p:spPr>
          <a:xfrm>
            <a:off x="8556625" y="5957888"/>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pic>
        <p:nvPicPr>
          <p:cNvPr id="15367"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15368" name="TextBox 23"/>
          <p:cNvSpPr/>
          <p:nvPr/>
        </p:nvSpPr>
        <p:spPr>
          <a:xfrm>
            <a:off x="5483225" y="2625725"/>
            <a:ext cx="2625725" cy="680085"/>
          </a:xfrm>
          <a:prstGeom prst="rect">
            <a:avLst/>
          </a:prstGeom>
          <a:noFill/>
          <a:ln w="9525">
            <a:noFill/>
          </a:ln>
        </p:spPr>
        <p:txBody>
          <a:bodyPr wrap="none" lIns="64802" tIns="32401" rIns="64802" bIns="32401">
            <a:spAutoFit/>
          </a:bodyPr>
          <a:p>
            <a:pPr eaLnBrk="1" hangingPunct="1"/>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3 </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故障管理</a:t>
            </a:r>
            <a:endParaRPr lang="zh-CN" altLang="en-US" sz="4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369" name="直线连接符 6"/>
          <p:cNvSpPr/>
          <p:nvPr/>
        </p:nvSpPr>
        <p:spPr>
          <a:xfrm flipV="1">
            <a:off x="5686425" y="3395663"/>
            <a:ext cx="4886325" cy="1587"/>
          </a:xfrm>
          <a:prstGeom prst="line">
            <a:avLst/>
          </a:prstGeom>
          <a:ln w="19050" cap="flat" cmpd="sng">
            <a:solidFill>
              <a:srgbClr val="7F7F7F"/>
            </a:solidFill>
            <a:prstDash val="solid"/>
            <a:bevel/>
            <a:headEnd type="none" w="med" len="med"/>
            <a:tailEnd type="none" w="med" len="med"/>
          </a:ln>
        </p:spPr>
      </p:sp>
      <p:grpSp>
        <p:nvGrpSpPr>
          <p:cNvPr id="15370" name="Group 10"/>
          <p:cNvGrpSpPr>
            <a:grpSpLocks noChangeAspect="1"/>
          </p:cNvGrpSpPr>
          <p:nvPr/>
        </p:nvGrpSpPr>
        <p:grpSpPr>
          <a:xfrm>
            <a:off x="8520113" y="3613150"/>
            <a:ext cx="2052637" cy="406400"/>
            <a:chOff x="0" y="0"/>
            <a:chExt cx="2172097" cy="430362"/>
          </a:xfrm>
        </p:grpSpPr>
        <p:pic>
          <p:nvPicPr>
            <p:cNvPr id="15372"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15373"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15374"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15375"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15371" name="图片 10"/>
          <p:cNvPicPr>
            <a:picLocks noChangeAspect="1"/>
          </p:cNvPicPr>
          <p:nvPr/>
        </p:nvPicPr>
        <p:blipFill>
          <a:blip r:embed="rId8"/>
          <a:stretch>
            <a:fillRect/>
          </a:stretch>
        </p:blipFill>
        <p:spPr>
          <a:xfrm>
            <a:off x="9720263" y="34925"/>
            <a:ext cx="1704975" cy="590550"/>
          </a:xfrm>
          <a:prstGeom prst="rect">
            <a:avLst/>
          </a:prstGeom>
          <a:noFill/>
          <a:ln w="9525">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6389" name="图片 8"/>
          <p:cNvPicPr>
            <a:picLocks noChangeAspect="1"/>
          </p:cNvPicPr>
          <p:nvPr/>
        </p:nvPicPr>
        <p:blipFill>
          <a:blip r:embed="rId1"/>
          <a:stretch>
            <a:fillRect/>
          </a:stretch>
        </p:blipFill>
        <p:spPr>
          <a:xfrm>
            <a:off x="9739313" y="26988"/>
            <a:ext cx="1706562" cy="590550"/>
          </a:xfrm>
          <a:prstGeom prst="rect">
            <a:avLst/>
          </a:prstGeom>
          <a:noFill/>
          <a:ln w="9525">
            <a:noFill/>
          </a:ln>
        </p:spPr>
      </p:pic>
      <p:sp>
        <p:nvSpPr>
          <p:cNvPr id="1639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总体框架</a:t>
            </a:r>
            <a:endParaRPr lang="zh-CN" altLang="en-US" sz="3600" dirty="0">
              <a:latin typeface="Arial" panose="020B0604020202020204" pitchFamily="34" charset="0"/>
            </a:endParaRPr>
          </a:p>
        </p:txBody>
      </p:sp>
      <p:grpSp>
        <p:nvGrpSpPr>
          <p:cNvPr id="184" name="组合 183"/>
          <p:cNvGrpSpPr/>
          <p:nvPr/>
        </p:nvGrpSpPr>
        <p:grpSpPr>
          <a:xfrm>
            <a:off x="33020" y="725805"/>
            <a:ext cx="11413490" cy="5597525"/>
            <a:chOff x="161" y="1252"/>
            <a:chExt cx="17974" cy="8815"/>
          </a:xfrm>
        </p:grpSpPr>
        <p:sp>
          <p:nvSpPr>
            <p:cNvPr id="183" name="矩形 182"/>
            <p:cNvSpPr/>
            <p:nvPr/>
          </p:nvSpPr>
          <p:spPr>
            <a:xfrm>
              <a:off x="161" y="1252"/>
              <a:ext cx="17974" cy="8815"/>
            </a:xfrm>
            <a:prstGeom prst="rect">
              <a:avLst/>
            </a:prstGeom>
            <a:solidFill>
              <a:schemeClr val="tx2">
                <a:lumMod val="20000"/>
                <a:lumOff val="80000"/>
              </a:schemeClr>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6387" name="文本框 6"/>
            <p:cNvSpPr/>
            <p:nvPr/>
          </p:nvSpPr>
          <p:spPr>
            <a:xfrm>
              <a:off x="14512" y="9655"/>
              <a:ext cx="3622" cy="413"/>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grpSp>
          <p:nvGrpSpPr>
            <p:cNvPr id="51" name="组合 50"/>
            <p:cNvGrpSpPr/>
            <p:nvPr/>
          </p:nvGrpSpPr>
          <p:grpSpPr>
            <a:xfrm>
              <a:off x="492" y="6266"/>
              <a:ext cx="7583" cy="3614"/>
              <a:chOff x="710" y="6266"/>
              <a:chExt cx="7583" cy="3614"/>
            </a:xfrm>
          </p:grpSpPr>
          <p:sp>
            <p:nvSpPr>
              <p:cNvPr id="15" name="矩形 14"/>
              <p:cNvSpPr/>
              <p:nvPr/>
            </p:nvSpPr>
            <p:spPr bwMode="auto">
              <a:xfrm>
                <a:off x="938" y="6266"/>
                <a:ext cx="7065" cy="3614"/>
              </a:xfrm>
              <a:prstGeom prst="rect">
                <a:avLst/>
              </a:prstGeom>
              <a:ln w="28575">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rtlCol="0" anchor="t" anchorCtr="0" compatLnSpc="1"/>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grpSp>
            <p:nvGrpSpPr>
              <p:cNvPr id="6" name="组合 5"/>
              <p:cNvGrpSpPr/>
              <p:nvPr/>
            </p:nvGrpSpPr>
            <p:grpSpPr>
              <a:xfrm>
                <a:off x="1065" y="6390"/>
                <a:ext cx="1655" cy="822"/>
                <a:chOff x="384" y="6377"/>
                <a:chExt cx="1846" cy="822"/>
              </a:xfrm>
            </p:grpSpPr>
            <p:sp>
              <p:nvSpPr>
                <p:cNvPr id="22" name="文本框 46"/>
                <p:cNvSpPr txBox="1">
                  <a:spLocks noChangeArrowheads="1"/>
                </p:cNvSpPr>
                <p:nvPr/>
              </p:nvSpPr>
              <p:spPr bwMode="auto">
                <a:xfrm>
                  <a:off x="384" y="6377"/>
                  <a:ext cx="1846" cy="822"/>
                </a:xfrm>
                <a:prstGeom prst="rect">
                  <a:avLst/>
                </a:prstGeom>
                <a:solidFill>
                  <a:schemeClr val="tx2">
                    <a:lumMod val="40000"/>
                    <a:lumOff val="60000"/>
                  </a:schemeClr>
                </a:soli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服务</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21" name="文本框 46"/>
                <p:cNvSpPr txBox="1">
                  <a:spLocks noChangeArrowheads="1"/>
                </p:cNvSpPr>
                <p:nvPr/>
              </p:nvSpPr>
              <p:spPr bwMode="auto">
                <a:xfrm>
                  <a:off x="469" y="6813"/>
                  <a:ext cx="1675" cy="386"/>
                </a:xfrm>
                <a:prstGeom prst="rect">
                  <a:avLst/>
                </a:prstGeom>
                <a:solidFill>
                  <a:schemeClr val="accent2">
                    <a:lumMod val="40000"/>
                    <a:lumOff val="60000"/>
                  </a:schemeClr>
                </a:solidFill>
                <a:ln>
                  <a:solidFill>
                    <a:srgbClr val="1D41D5"/>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可靠性子服务</a:t>
                  </a:r>
                  <a:endPar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grpSp>
          <p:sp>
            <p:nvSpPr>
              <p:cNvPr id="60" name="文本框 46"/>
              <p:cNvSpPr txBox="1">
                <a:spLocks noChangeArrowheads="1"/>
              </p:cNvSpPr>
              <p:nvPr/>
            </p:nvSpPr>
            <p:spPr bwMode="auto">
              <a:xfrm>
                <a:off x="1804" y="9295"/>
                <a:ext cx="4455" cy="434"/>
              </a:xfrm>
              <a:prstGeom prst="rect">
                <a:avLst/>
              </a:prstGeom>
              <a:solidFill>
                <a:schemeClr val="bg2"/>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硬件</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CPU</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，内存，硬盘，网卡</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cxnSp>
            <p:nvCxnSpPr>
              <p:cNvPr id="16411" name="直接箭头连接符 82"/>
              <p:cNvCxnSpPr>
                <a:stCxn id="8" idx="1"/>
              </p:cNvCxnSpPr>
              <p:nvPr/>
            </p:nvCxnSpPr>
            <p:spPr>
              <a:xfrm flipH="1" flipV="1">
                <a:off x="6260" y="6805"/>
                <a:ext cx="579" cy="1272"/>
              </a:xfrm>
              <a:prstGeom prst="straightConnector1">
                <a:avLst/>
              </a:prstGeom>
              <a:ln w="28575" cap="flat" cmpd="sng">
                <a:solidFill>
                  <a:srgbClr val="0000FF"/>
                </a:solidFill>
                <a:prstDash val="solid"/>
                <a:headEnd type="none" w="med" len="med"/>
                <a:tailEnd type="triangle" w="med" len="med"/>
              </a:ln>
            </p:spPr>
          </p:cxnSp>
          <p:sp>
            <p:nvSpPr>
              <p:cNvPr id="2" name="文本框 46"/>
              <p:cNvSpPr txBox="1">
                <a:spLocks noChangeArrowheads="1"/>
              </p:cNvSpPr>
              <p:nvPr/>
            </p:nvSpPr>
            <p:spPr bwMode="auto">
              <a:xfrm>
                <a:off x="1809" y="8215"/>
                <a:ext cx="4455" cy="1016"/>
              </a:xfrm>
              <a:prstGeom prst="rect">
                <a:avLst/>
              </a:prstGeom>
              <a:solidFill>
                <a:schemeClr val="bg2"/>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OS</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CPU</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资源，内存资源，</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IO</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资源、句柄资源、带宽资源、文件系统、存储空间、文件、数据等等</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3" name="文本框 46"/>
              <p:cNvSpPr txBox="1">
                <a:spLocks noChangeArrowheads="1"/>
              </p:cNvSpPr>
              <p:nvPr/>
            </p:nvSpPr>
            <p:spPr bwMode="auto">
              <a:xfrm>
                <a:off x="1804" y="7425"/>
                <a:ext cx="4464" cy="725"/>
              </a:xfrm>
              <a:prstGeom prst="rect">
                <a:avLst/>
              </a:prstGeom>
              <a:solidFill>
                <a:schemeClr val="bg2"/>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中间件</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：数据库、缓存、双机、集群软件、</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K8S</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等等</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grpSp>
            <p:nvGrpSpPr>
              <p:cNvPr id="7" name="组合 6"/>
              <p:cNvGrpSpPr/>
              <p:nvPr/>
            </p:nvGrpSpPr>
            <p:grpSpPr>
              <a:xfrm>
                <a:off x="4574" y="6390"/>
                <a:ext cx="1686" cy="822"/>
                <a:chOff x="2363" y="6377"/>
                <a:chExt cx="1846" cy="822"/>
              </a:xfrm>
            </p:grpSpPr>
            <p:sp>
              <p:nvSpPr>
                <p:cNvPr id="4" name="文本框 46"/>
                <p:cNvSpPr txBox="1">
                  <a:spLocks noChangeArrowheads="1"/>
                </p:cNvSpPr>
                <p:nvPr/>
              </p:nvSpPr>
              <p:spPr bwMode="auto">
                <a:xfrm>
                  <a:off x="2363" y="6377"/>
                  <a:ext cx="1846" cy="822"/>
                </a:xfrm>
                <a:prstGeom prst="rect">
                  <a:avLst/>
                </a:prstGeom>
                <a:solidFill>
                  <a:schemeClr val="tx2">
                    <a:lumMod val="40000"/>
                    <a:lumOff val="60000"/>
                  </a:schemeClr>
                </a:soli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服务</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5" name="文本框 46"/>
                <p:cNvSpPr txBox="1">
                  <a:spLocks noChangeArrowheads="1"/>
                </p:cNvSpPr>
                <p:nvPr/>
              </p:nvSpPr>
              <p:spPr bwMode="auto">
                <a:xfrm>
                  <a:off x="2448" y="6813"/>
                  <a:ext cx="1675" cy="386"/>
                </a:xfrm>
                <a:prstGeom prst="rect">
                  <a:avLst/>
                </a:prstGeom>
                <a:solidFill>
                  <a:schemeClr val="accent2">
                    <a:lumMod val="40000"/>
                    <a:lumOff val="60000"/>
                  </a:schemeClr>
                </a:solidFill>
                <a:ln>
                  <a:solidFill>
                    <a:srgbClr val="1D41D5"/>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可靠性子服务</a:t>
                  </a:r>
                  <a:endPar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grpSp>
          <p:sp>
            <p:nvSpPr>
              <p:cNvPr id="8" name="文本框 7"/>
              <p:cNvSpPr txBox="1"/>
              <p:nvPr/>
            </p:nvSpPr>
            <p:spPr>
              <a:xfrm>
                <a:off x="6839" y="6594"/>
                <a:ext cx="627" cy="2965"/>
              </a:xfrm>
              <a:prstGeom prst="rect">
                <a:avLst/>
              </a:prstGeom>
              <a:solidFill>
                <a:schemeClr val="accent2">
                  <a:lumMod val="40000"/>
                  <a:lumOff val="60000"/>
                </a:schemeClr>
              </a:solidFill>
              <a:ln>
                <a:solidFill>
                  <a:srgbClr val="1D41D5"/>
                </a:solidFill>
              </a:ln>
            </p:spPr>
            <p:txBody>
              <a:bodyPr vert="eaVert" wrap="none" rtlCol="0">
                <a:spAutoFit/>
              </a:bodyPr>
              <a:p>
                <a:pPr algn="dist">
                  <a:lnSpc>
                    <a:spcPct val="100000"/>
                  </a:lnSpc>
                </a:pP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主</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机</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级</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可</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靠</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性</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服</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务</a:t>
                </a:r>
                <a:endPar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9" name="直接箭头连接符 82"/>
              <p:cNvCxnSpPr>
                <a:endCxn id="3" idx="3"/>
              </p:cNvCxnSpPr>
              <p:nvPr/>
            </p:nvCxnSpPr>
            <p:spPr>
              <a:xfrm flipH="1" flipV="1">
                <a:off x="6268" y="7788"/>
                <a:ext cx="571" cy="297"/>
              </a:xfrm>
              <a:prstGeom prst="straightConnector1">
                <a:avLst/>
              </a:prstGeom>
              <a:ln w="28575" cap="flat" cmpd="sng">
                <a:solidFill>
                  <a:srgbClr val="0000FF"/>
                </a:solidFill>
                <a:prstDash val="solid"/>
                <a:headEnd type="none" w="med" len="med"/>
                <a:tailEnd type="triangle" w="med" len="med"/>
              </a:ln>
            </p:spPr>
          </p:cxnSp>
          <p:cxnSp>
            <p:nvCxnSpPr>
              <p:cNvPr id="10" name="直接箭头连接符 82"/>
              <p:cNvCxnSpPr>
                <a:stCxn id="8" idx="1"/>
                <a:endCxn id="2" idx="3"/>
              </p:cNvCxnSpPr>
              <p:nvPr/>
            </p:nvCxnSpPr>
            <p:spPr>
              <a:xfrm flipH="1">
                <a:off x="6264" y="8077"/>
                <a:ext cx="575" cy="646"/>
              </a:xfrm>
              <a:prstGeom prst="straightConnector1">
                <a:avLst/>
              </a:prstGeom>
              <a:ln w="28575" cap="flat" cmpd="sng">
                <a:solidFill>
                  <a:srgbClr val="0000FF"/>
                </a:solidFill>
                <a:prstDash val="solid"/>
                <a:headEnd type="none" w="med" len="med"/>
                <a:tailEnd type="triangle" w="med" len="med"/>
              </a:ln>
            </p:spPr>
          </p:cxnSp>
          <p:cxnSp>
            <p:nvCxnSpPr>
              <p:cNvPr id="11" name="直接箭头连接符 82"/>
              <p:cNvCxnSpPr>
                <a:stCxn id="8" idx="1"/>
                <a:endCxn id="60" idx="3"/>
              </p:cNvCxnSpPr>
              <p:nvPr/>
            </p:nvCxnSpPr>
            <p:spPr>
              <a:xfrm flipH="1">
                <a:off x="6259" y="8077"/>
                <a:ext cx="580" cy="1435"/>
              </a:xfrm>
              <a:prstGeom prst="straightConnector1">
                <a:avLst/>
              </a:prstGeom>
              <a:ln w="28575" cap="flat" cmpd="sng">
                <a:solidFill>
                  <a:srgbClr val="0000FF"/>
                </a:solidFill>
                <a:prstDash val="solid"/>
                <a:headEnd type="none" w="med" len="med"/>
                <a:tailEnd type="triangle" w="med" len="med"/>
              </a:ln>
            </p:spPr>
          </p:cxnSp>
          <p:sp>
            <p:nvSpPr>
              <p:cNvPr id="12" name="文本框 11"/>
              <p:cNvSpPr txBox="1"/>
              <p:nvPr/>
            </p:nvSpPr>
            <p:spPr>
              <a:xfrm>
                <a:off x="710" y="8428"/>
                <a:ext cx="595" cy="1452"/>
              </a:xfrm>
              <a:prstGeom prst="rect">
                <a:avLst/>
              </a:prstGeom>
              <a:solidFill>
                <a:schemeClr val="accent2">
                  <a:lumMod val="40000"/>
                  <a:lumOff val="60000"/>
                </a:schemeClr>
              </a:solidFill>
            </p:spPr>
            <p:txBody>
              <a:bodyPr wrap="square" rtlCol="0">
                <a:spAutoFit/>
              </a:bodyPr>
              <a:p>
                <a:r>
                  <a:rPr lang="en-US" altLang="zh-CN" b="1">
                    <a:solidFill>
                      <a:srgbClr val="FF0000"/>
                    </a:solidFill>
                  </a:rPr>
                  <a:t>BMC</a:t>
                </a:r>
                <a:endParaRPr lang="en-US" altLang="zh-CN" b="1">
                  <a:solidFill>
                    <a:srgbClr val="FF0000"/>
                  </a:solidFill>
                </a:endParaRPr>
              </a:p>
            </p:txBody>
          </p:sp>
          <p:sp>
            <p:nvSpPr>
              <p:cNvPr id="13" name="椭圆 12"/>
              <p:cNvSpPr/>
              <p:nvPr/>
            </p:nvSpPr>
            <p:spPr>
              <a:xfrm>
                <a:off x="7704" y="7412"/>
                <a:ext cx="589" cy="504"/>
              </a:xfrm>
              <a:prstGeom prst="ellips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23" name="椭圆 22"/>
              <p:cNvSpPr/>
              <p:nvPr/>
            </p:nvSpPr>
            <p:spPr>
              <a:xfrm>
                <a:off x="7704" y="8402"/>
                <a:ext cx="589" cy="504"/>
              </a:xfrm>
              <a:prstGeom prst="ellips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cxnSp>
            <p:nvCxnSpPr>
              <p:cNvPr id="24" name="直接箭头连接符 82"/>
              <p:cNvCxnSpPr>
                <a:stCxn id="8" idx="3"/>
                <a:endCxn id="13" idx="2"/>
              </p:cNvCxnSpPr>
              <p:nvPr/>
            </p:nvCxnSpPr>
            <p:spPr>
              <a:xfrm flipV="1">
                <a:off x="7466" y="7664"/>
                <a:ext cx="238" cy="413"/>
              </a:xfrm>
              <a:prstGeom prst="straightConnector1">
                <a:avLst/>
              </a:prstGeom>
              <a:ln w="28575" cap="flat" cmpd="sng">
                <a:solidFill>
                  <a:srgbClr val="0000FF"/>
                </a:solidFill>
                <a:prstDash val="solid"/>
                <a:headEnd type="none" w="med" len="med"/>
                <a:tailEnd type="triangle" w="med" len="med"/>
              </a:ln>
            </p:spPr>
          </p:cxnSp>
          <p:cxnSp>
            <p:nvCxnSpPr>
              <p:cNvPr id="30" name="直接箭头连接符 82"/>
              <p:cNvCxnSpPr>
                <a:stCxn id="8" idx="3"/>
                <a:endCxn id="23" idx="2"/>
              </p:cNvCxnSpPr>
              <p:nvPr/>
            </p:nvCxnSpPr>
            <p:spPr>
              <a:xfrm>
                <a:off x="7466" y="8077"/>
                <a:ext cx="238" cy="577"/>
              </a:xfrm>
              <a:prstGeom prst="straightConnector1">
                <a:avLst/>
              </a:prstGeom>
              <a:ln w="28575" cap="flat" cmpd="sng">
                <a:solidFill>
                  <a:srgbClr val="0000FF"/>
                </a:solidFill>
                <a:prstDash val="solid"/>
                <a:headEnd type="none" w="med" len="med"/>
                <a:tailEnd type="triangle" w="med" len="med"/>
              </a:ln>
            </p:spPr>
          </p:cxnSp>
          <p:cxnSp>
            <p:nvCxnSpPr>
              <p:cNvPr id="31" name="直接箭头连接符 82"/>
              <p:cNvCxnSpPr>
                <a:stCxn id="12" idx="3"/>
                <a:endCxn id="60" idx="1"/>
              </p:cNvCxnSpPr>
              <p:nvPr/>
            </p:nvCxnSpPr>
            <p:spPr>
              <a:xfrm>
                <a:off x="1305" y="9154"/>
                <a:ext cx="499" cy="358"/>
              </a:xfrm>
              <a:prstGeom prst="straightConnector1">
                <a:avLst/>
              </a:prstGeom>
              <a:ln w="28575" cap="flat" cmpd="sng">
                <a:solidFill>
                  <a:srgbClr val="0000FF"/>
                </a:solidFill>
                <a:prstDash val="solid"/>
                <a:headEnd type="triangle" w="med" len="med"/>
                <a:tailEnd type="triangle" w="med" len="med"/>
              </a:ln>
            </p:spPr>
          </p:cxnSp>
          <p:cxnSp>
            <p:nvCxnSpPr>
              <p:cNvPr id="37" name="直接箭头连接符 82"/>
              <p:cNvCxnSpPr>
                <a:stCxn id="12" idx="3"/>
                <a:endCxn id="2" idx="1"/>
              </p:cNvCxnSpPr>
              <p:nvPr/>
            </p:nvCxnSpPr>
            <p:spPr>
              <a:xfrm flipV="1">
                <a:off x="1305" y="8723"/>
                <a:ext cx="504" cy="431"/>
              </a:xfrm>
              <a:prstGeom prst="straightConnector1">
                <a:avLst/>
              </a:prstGeom>
              <a:ln w="28575" cap="flat" cmpd="sng">
                <a:solidFill>
                  <a:srgbClr val="0000FF"/>
                </a:solidFill>
                <a:prstDash val="solid"/>
                <a:headEnd type="triangle" w="med" len="med"/>
                <a:tailEnd type="triangle" w="med" len="med"/>
              </a:ln>
            </p:spPr>
          </p:cxnSp>
          <p:grpSp>
            <p:nvGrpSpPr>
              <p:cNvPr id="38" name="组合 37"/>
              <p:cNvGrpSpPr/>
              <p:nvPr/>
            </p:nvGrpSpPr>
            <p:grpSpPr>
              <a:xfrm>
                <a:off x="2829" y="6390"/>
                <a:ext cx="1655" cy="822"/>
                <a:chOff x="384" y="6377"/>
                <a:chExt cx="1846" cy="822"/>
              </a:xfrm>
            </p:grpSpPr>
            <p:sp>
              <p:nvSpPr>
                <p:cNvPr id="39" name="文本框 46"/>
                <p:cNvSpPr txBox="1">
                  <a:spLocks noChangeArrowheads="1"/>
                </p:cNvSpPr>
                <p:nvPr/>
              </p:nvSpPr>
              <p:spPr bwMode="auto">
                <a:xfrm>
                  <a:off x="384" y="6377"/>
                  <a:ext cx="1846" cy="822"/>
                </a:xfrm>
                <a:prstGeom prst="rect">
                  <a:avLst/>
                </a:prstGeom>
                <a:solidFill>
                  <a:schemeClr val="tx2">
                    <a:lumMod val="40000"/>
                    <a:lumOff val="60000"/>
                  </a:schemeClr>
                </a:soli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服务</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40" name="文本框 46"/>
                <p:cNvSpPr txBox="1">
                  <a:spLocks noChangeArrowheads="1"/>
                </p:cNvSpPr>
                <p:nvPr/>
              </p:nvSpPr>
              <p:spPr bwMode="auto">
                <a:xfrm>
                  <a:off x="469" y="6813"/>
                  <a:ext cx="1675" cy="386"/>
                </a:xfrm>
                <a:prstGeom prst="rect">
                  <a:avLst/>
                </a:prstGeom>
                <a:solidFill>
                  <a:schemeClr val="accent2">
                    <a:lumMod val="40000"/>
                    <a:lumOff val="60000"/>
                  </a:schemeClr>
                </a:solidFill>
                <a:ln>
                  <a:solidFill>
                    <a:srgbClr val="1D41D5"/>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可靠性子服务</a:t>
                  </a:r>
                  <a:endPar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grpSp>
        </p:grpSp>
        <p:grpSp>
          <p:nvGrpSpPr>
            <p:cNvPr id="108" name="组合 107"/>
            <p:cNvGrpSpPr/>
            <p:nvPr/>
          </p:nvGrpSpPr>
          <p:grpSpPr>
            <a:xfrm>
              <a:off x="10058" y="6312"/>
              <a:ext cx="7961" cy="3614"/>
              <a:chOff x="9622" y="6312"/>
              <a:chExt cx="7961" cy="3614"/>
            </a:xfrm>
          </p:grpSpPr>
          <p:sp>
            <p:nvSpPr>
              <p:cNvPr id="16386" name="标题 1"/>
              <p:cNvSpPr/>
              <p:nvPr/>
            </p:nvSpPr>
            <p:spPr>
              <a:xfrm>
                <a:off x="14505" y="9430"/>
                <a:ext cx="3078" cy="4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1" name="矩形 60"/>
              <p:cNvSpPr/>
              <p:nvPr/>
            </p:nvSpPr>
            <p:spPr bwMode="auto">
              <a:xfrm>
                <a:off x="10020" y="6312"/>
                <a:ext cx="7065" cy="3614"/>
              </a:xfrm>
              <a:prstGeom prst="rect">
                <a:avLst/>
              </a:prstGeom>
              <a:ln w="28575">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rtlCol="0" anchor="t" anchorCtr="0" compatLnSpc="1"/>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0" name="文本框 46"/>
              <p:cNvSpPr txBox="1">
                <a:spLocks noChangeArrowheads="1"/>
              </p:cNvSpPr>
              <p:nvPr/>
            </p:nvSpPr>
            <p:spPr bwMode="auto">
              <a:xfrm>
                <a:off x="11782" y="6436"/>
                <a:ext cx="1655" cy="822"/>
              </a:xfrm>
              <a:prstGeom prst="rect">
                <a:avLst/>
              </a:prstGeom>
              <a:solidFill>
                <a:schemeClr val="tx2">
                  <a:lumMod val="40000"/>
                  <a:lumOff val="60000"/>
                </a:schemeClr>
              </a:soli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服务</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1" name="文本框 46"/>
              <p:cNvSpPr txBox="1">
                <a:spLocks noChangeArrowheads="1"/>
              </p:cNvSpPr>
              <p:nvPr/>
            </p:nvSpPr>
            <p:spPr bwMode="auto">
              <a:xfrm>
                <a:off x="11858" y="6872"/>
                <a:ext cx="1502" cy="386"/>
              </a:xfrm>
              <a:prstGeom prst="rect">
                <a:avLst/>
              </a:prstGeom>
              <a:solidFill>
                <a:schemeClr val="accent2">
                  <a:lumMod val="40000"/>
                  <a:lumOff val="60000"/>
                </a:schemeClr>
              </a:solidFill>
              <a:ln>
                <a:solidFill>
                  <a:srgbClr val="1D41D5"/>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可靠性子服务</a:t>
                </a:r>
                <a:endPar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77" name="文本框 46"/>
              <p:cNvSpPr txBox="1">
                <a:spLocks noChangeArrowheads="1"/>
              </p:cNvSpPr>
              <p:nvPr/>
            </p:nvSpPr>
            <p:spPr bwMode="auto">
              <a:xfrm>
                <a:off x="11649" y="9341"/>
                <a:ext cx="4455" cy="434"/>
              </a:xfrm>
              <a:prstGeom prst="rect">
                <a:avLst/>
              </a:prstGeom>
              <a:solidFill>
                <a:schemeClr val="bg2"/>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硬件</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CPU</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，内存，硬盘，网卡</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cxnSp>
            <p:nvCxnSpPr>
              <p:cNvPr id="79" name="直接箭头连接符 82"/>
              <p:cNvCxnSpPr>
                <a:stCxn id="85" idx="3"/>
                <a:endCxn id="81" idx="1"/>
              </p:cNvCxnSpPr>
              <p:nvPr/>
            </p:nvCxnSpPr>
            <p:spPr>
              <a:xfrm flipV="1">
                <a:off x="11151" y="7834"/>
                <a:ext cx="498" cy="289"/>
              </a:xfrm>
              <a:prstGeom prst="straightConnector1">
                <a:avLst/>
              </a:prstGeom>
              <a:ln w="28575" cap="flat" cmpd="sng">
                <a:solidFill>
                  <a:srgbClr val="0000FF"/>
                </a:solidFill>
                <a:prstDash val="solid"/>
                <a:headEnd type="none" w="med" len="med"/>
                <a:tailEnd type="triangle" w="med" len="med"/>
              </a:ln>
            </p:spPr>
          </p:cxnSp>
          <p:sp>
            <p:nvSpPr>
              <p:cNvPr id="80" name="文本框 46"/>
              <p:cNvSpPr txBox="1">
                <a:spLocks noChangeArrowheads="1"/>
              </p:cNvSpPr>
              <p:nvPr/>
            </p:nvSpPr>
            <p:spPr bwMode="auto">
              <a:xfrm>
                <a:off x="11654" y="8261"/>
                <a:ext cx="4455" cy="1016"/>
              </a:xfrm>
              <a:prstGeom prst="rect">
                <a:avLst/>
              </a:prstGeom>
              <a:solidFill>
                <a:schemeClr val="bg2"/>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OS</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CPU</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资源，内存资源，</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IO</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资源、句柄资源、带宽资源、文件系统、存储空间、文件、数据等等</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1" name="文本框 46"/>
              <p:cNvSpPr txBox="1">
                <a:spLocks noChangeArrowheads="1"/>
              </p:cNvSpPr>
              <p:nvPr/>
            </p:nvSpPr>
            <p:spPr bwMode="auto">
              <a:xfrm>
                <a:off x="11649" y="7471"/>
                <a:ext cx="4464" cy="725"/>
              </a:xfrm>
              <a:prstGeom prst="rect">
                <a:avLst/>
              </a:prstGeom>
              <a:solidFill>
                <a:schemeClr val="bg2"/>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中间件</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：数据库、缓存、双机、集群软件、</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K8S</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等等</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3" name="文本框 46"/>
              <p:cNvSpPr txBox="1">
                <a:spLocks noChangeArrowheads="1"/>
              </p:cNvSpPr>
              <p:nvPr/>
            </p:nvSpPr>
            <p:spPr bwMode="auto">
              <a:xfrm>
                <a:off x="15291" y="6436"/>
                <a:ext cx="1686" cy="822"/>
              </a:xfrm>
              <a:prstGeom prst="rect">
                <a:avLst/>
              </a:prstGeom>
              <a:solidFill>
                <a:schemeClr val="tx2">
                  <a:lumMod val="40000"/>
                  <a:lumOff val="60000"/>
                </a:schemeClr>
              </a:soli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服务</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4" name="文本框 46"/>
              <p:cNvSpPr txBox="1">
                <a:spLocks noChangeArrowheads="1"/>
              </p:cNvSpPr>
              <p:nvPr/>
            </p:nvSpPr>
            <p:spPr bwMode="auto">
              <a:xfrm>
                <a:off x="15369" y="6872"/>
                <a:ext cx="1530" cy="386"/>
              </a:xfrm>
              <a:prstGeom prst="rect">
                <a:avLst/>
              </a:prstGeom>
              <a:solidFill>
                <a:schemeClr val="accent2">
                  <a:lumMod val="40000"/>
                  <a:lumOff val="60000"/>
                </a:schemeClr>
              </a:solidFill>
              <a:ln>
                <a:solidFill>
                  <a:srgbClr val="1D41D5"/>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可靠性子服务</a:t>
                </a:r>
                <a:endPar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85" name="文本框 84"/>
              <p:cNvSpPr txBox="1"/>
              <p:nvPr/>
            </p:nvSpPr>
            <p:spPr>
              <a:xfrm>
                <a:off x="10524" y="6640"/>
                <a:ext cx="627" cy="2965"/>
              </a:xfrm>
              <a:prstGeom prst="rect">
                <a:avLst/>
              </a:prstGeom>
              <a:solidFill>
                <a:schemeClr val="accent2">
                  <a:lumMod val="40000"/>
                  <a:lumOff val="60000"/>
                </a:schemeClr>
              </a:solidFill>
              <a:ln>
                <a:solidFill>
                  <a:srgbClr val="1D41D5"/>
                </a:solidFill>
              </a:ln>
            </p:spPr>
            <p:txBody>
              <a:bodyPr vert="eaVert" wrap="none" rtlCol="0">
                <a:spAutoFit/>
              </a:bodyPr>
              <a:p>
                <a:pPr algn="dist">
                  <a:lnSpc>
                    <a:spcPct val="100000"/>
                  </a:lnSpc>
                </a:pP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主</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机</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级</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可</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靠</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性</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服</a:t>
                </a:r>
                <a:r>
                  <a:rPr lang="en-US" alt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务</a:t>
                </a:r>
                <a:endParaRPr lang="zh-CN" sz="14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90" name="直接箭头连接符 82"/>
              <p:cNvCxnSpPr>
                <a:stCxn id="85" idx="3"/>
                <a:endCxn id="70" idx="1"/>
              </p:cNvCxnSpPr>
              <p:nvPr/>
            </p:nvCxnSpPr>
            <p:spPr>
              <a:xfrm flipV="1">
                <a:off x="11151" y="6847"/>
                <a:ext cx="631" cy="1276"/>
              </a:xfrm>
              <a:prstGeom prst="straightConnector1">
                <a:avLst/>
              </a:prstGeom>
              <a:ln w="28575" cap="flat" cmpd="sng">
                <a:solidFill>
                  <a:srgbClr val="0000FF"/>
                </a:solidFill>
                <a:prstDash val="solid"/>
                <a:headEnd type="none" w="med" len="med"/>
                <a:tailEnd type="triangle" w="med" len="med"/>
              </a:ln>
            </p:spPr>
          </p:cxnSp>
          <p:cxnSp>
            <p:nvCxnSpPr>
              <p:cNvPr id="91" name="直接箭头连接符 82"/>
              <p:cNvCxnSpPr>
                <a:stCxn id="85" idx="3"/>
                <a:endCxn id="80" idx="1"/>
              </p:cNvCxnSpPr>
              <p:nvPr/>
            </p:nvCxnSpPr>
            <p:spPr>
              <a:xfrm>
                <a:off x="11151" y="8123"/>
                <a:ext cx="503" cy="646"/>
              </a:xfrm>
              <a:prstGeom prst="straightConnector1">
                <a:avLst/>
              </a:prstGeom>
              <a:ln w="28575" cap="flat" cmpd="sng">
                <a:solidFill>
                  <a:srgbClr val="0000FF"/>
                </a:solidFill>
                <a:prstDash val="solid"/>
                <a:headEnd type="none" w="med" len="med"/>
                <a:tailEnd type="triangle" w="med" len="med"/>
              </a:ln>
            </p:spPr>
          </p:cxnSp>
          <p:cxnSp>
            <p:nvCxnSpPr>
              <p:cNvPr id="92" name="直接箭头连接符 82"/>
              <p:cNvCxnSpPr>
                <a:endCxn id="77" idx="1"/>
              </p:cNvCxnSpPr>
              <p:nvPr/>
            </p:nvCxnSpPr>
            <p:spPr>
              <a:xfrm>
                <a:off x="11162" y="8182"/>
                <a:ext cx="487" cy="1376"/>
              </a:xfrm>
              <a:prstGeom prst="straightConnector1">
                <a:avLst/>
              </a:prstGeom>
              <a:ln w="28575" cap="flat" cmpd="sng">
                <a:solidFill>
                  <a:srgbClr val="0000FF"/>
                </a:solidFill>
                <a:prstDash val="solid"/>
                <a:headEnd type="none" w="med" len="med"/>
                <a:tailEnd type="triangle" w="med" len="med"/>
              </a:ln>
            </p:spPr>
          </p:cxnSp>
          <p:sp>
            <p:nvSpPr>
              <p:cNvPr id="98" name="文本框 97"/>
              <p:cNvSpPr txBox="1"/>
              <p:nvPr/>
            </p:nvSpPr>
            <p:spPr>
              <a:xfrm>
                <a:off x="16662" y="8402"/>
                <a:ext cx="595" cy="1452"/>
              </a:xfrm>
              <a:prstGeom prst="rect">
                <a:avLst/>
              </a:prstGeom>
              <a:solidFill>
                <a:schemeClr val="accent2">
                  <a:lumMod val="40000"/>
                  <a:lumOff val="60000"/>
                </a:schemeClr>
              </a:solidFill>
            </p:spPr>
            <p:txBody>
              <a:bodyPr wrap="square" rtlCol="0">
                <a:spAutoFit/>
              </a:bodyPr>
              <a:p>
                <a:r>
                  <a:rPr lang="en-US" altLang="zh-CN" b="1">
                    <a:solidFill>
                      <a:srgbClr val="FF0000"/>
                    </a:solidFill>
                  </a:rPr>
                  <a:t>BMC</a:t>
                </a:r>
                <a:endParaRPr lang="en-US" altLang="zh-CN" b="1">
                  <a:solidFill>
                    <a:srgbClr val="FF0000"/>
                  </a:solidFill>
                </a:endParaRPr>
              </a:p>
            </p:txBody>
          </p:sp>
          <p:sp>
            <p:nvSpPr>
              <p:cNvPr id="99" name="椭圆 98"/>
              <p:cNvSpPr/>
              <p:nvPr/>
            </p:nvSpPr>
            <p:spPr>
              <a:xfrm>
                <a:off x="9655" y="7412"/>
                <a:ext cx="589" cy="504"/>
              </a:xfrm>
              <a:prstGeom prst="ellips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00" name="椭圆 99"/>
              <p:cNvSpPr/>
              <p:nvPr/>
            </p:nvSpPr>
            <p:spPr>
              <a:xfrm>
                <a:off x="9622" y="8428"/>
                <a:ext cx="589" cy="504"/>
              </a:xfrm>
              <a:prstGeom prst="ellips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cxnSp>
            <p:nvCxnSpPr>
              <p:cNvPr id="101" name="直接箭头连接符 82"/>
              <p:cNvCxnSpPr>
                <a:stCxn id="85" idx="1"/>
                <a:endCxn id="99" idx="6"/>
              </p:cNvCxnSpPr>
              <p:nvPr/>
            </p:nvCxnSpPr>
            <p:spPr>
              <a:xfrm flipH="1" flipV="1">
                <a:off x="10244" y="7664"/>
                <a:ext cx="280" cy="459"/>
              </a:xfrm>
              <a:prstGeom prst="straightConnector1">
                <a:avLst/>
              </a:prstGeom>
              <a:ln w="28575" cap="flat" cmpd="sng">
                <a:solidFill>
                  <a:srgbClr val="0000FF"/>
                </a:solidFill>
                <a:prstDash val="solid"/>
                <a:headEnd type="none" w="med" len="med"/>
                <a:tailEnd type="triangle" w="med" len="med"/>
              </a:ln>
            </p:spPr>
          </p:cxnSp>
          <p:cxnSp>
            <p:nvCxnSpPr>
              <p:cNvPr id="102" name="直接箭头连接符 82"/>
              <p:cNvCxnSpPr>
                <a:stCxn id="85" idx="1"/>
                <a:endCxn id="100" idx="6"/>
              </p:cNvCxnSpPr>
              <p:nvPr/>
            </p:nvCxnSpPr>
            <p:spPr>
              <a:xfrm flipH="1">
                <a:off x="10211" y="8123"/>
                <a:ext cx="313" cy="557"/>
              </a:xfrm>
              <a:prstGeom prst="straightConnector1">
                <a:avLst/>
              </a:prstGeom>
              <a:ln w="28575" cap="flat" cmpd="sng">
                <a:solidFill>
                  <a:srgbClr val="0000FF"/>
                </a:solidFill>
                <a:prstDash val="solid"/>
                <a:headEnd type="none" w="med" len="med"/>
                <a:tailEnd type="triangle" w="med" len="med"/>
              </a:ln>
            </p:spPr>
          </p:cxnSp>
          <p:cxnSp>
            <p:nvCxnSpPr>
              <p:cNvPr id="103" name="直接箭头连接符 82"/>
              <p:cNvCxnSpPr>
                <a:stCxn id="98" idx="1"/>
              </p:cNvCxnSpPr>
              <p:nvPr/>
            </p:nvCxnSpPr>
            <p:spPr>
              <a:xfrm flipH="1" flipV="1">
                <a:off x="16112" y="8732"/>
                <a:ext cx="550" cy="396"/>
              </a:xfrm>
              <a:prstGeom prst="straightConnector1">
                <a:avLst/>
              </a:prstGeom>
              <a:ln w="28575" cap="flat" cmpd="sng">
                <a:solidFill>
                  <a:srgbClr val="0000FF"/>
                </a:solidFill>
                <a:prstDash val="solid"/>
                <a:headEnd type="triangle" w="med" len="med"/>
                <a:tailEnd type="triangle" w="med" len="med"/>
              </a:ln>
            </p:spPr>
          </p:cxnSp>
          <p:cxnSp>
            <p:nvCxnSpPr>
              <p:cNvPr id="104" name="直接箭头连接符 82"/>
              <p:cNvCxnSpPr>
                <a:stCxn id="98" idx="1"/>
                <a:endCxn id="77" idx="3"/>
              </p:cNvCxnSpPr>
              <p:nvPr/>
            </p:nvCxnSpPr>
            <p:spPr>
              <a:xfrm flipH="1">
                <a:off x="16104" y="9128"/>
                <a:ext cx="558" cy="430"/>
              </a:xfrm>
              <a:prstGeom prst="straightConnector1">
                <a:avLst/>
              </a:prstGeom>
              <a:ln w="28575" cap="flat" cmpd="sng">
                <a:solidFill>
                  <a:srgbClr val="0000FF"/>
                </a:solidFill>
                <a:prstDash val="solid"/>
                <a:headEnd type="triangle" w="med" len="med"/>
                <a:tailEnd type="triangle" w="med" len="med"/>
              </a:ln>
            </p:spPr>
          </p:cxnSp>
          <p:sp>
            <p:nvSpPr>
              <p:cNvPr id="106" name="文本框 46"/>
              <p:cNvSpPr txBox="1">
                <a:spLocks noChangeArrowheads="1"/>
              </p:cNvSpPr>
              <p:nvPr/>
            </p:nvSpPr>
            <p:spPr bwMode="auto">
              <a:xfrm>
                <a:off x="13546" y="6436"/>
                <a:ext cx="1655" cy="822"/>
              </a:xfrm>
              <a:prstGeom prst="rect">
                <a:avLst/>
              </a:prstGeom>
              <a:solidFill>
                <a:schemeClr val="tx2">
                  <a:lumMod val="40000"/>
                  <a:lumOff val="60000"/>
                </a:schemeClr>
              </a:soli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服务</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107" name="文本框 46"/>
              <p:cNvSpPr txBox="1">
                <a:spLocks noChangeArrowheads="1"/>
              </p:cNvSpPr>
              <p:nvPr/>
            </p:nvSpPr>
            <p:spPr bwMode="auto">
              <a:xfrm>
                <a:off x="13622" y="6872"/>
                <a:ext cx="1502" cy="386"/>
              </a:xfrm>
              <a:prstGeom prst="rect">
                <a:avLst/>
              </a:prstGeom>
              <a:solidFill>
                <a:schemeClr val="accent2">
                  <a:lumMod val="40000"/>
                  <a:lumOff val="60000"/>
                </a:schemeClr>
              </a:solidFill>
              <a:ln>
                <a:solidFill>
                  <a:srgbClr val="1D41D5"/>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可靠性子服务</a:t>
                </a:r>
                <a:endParaRPr kumimoji="0" lang="zh-CN" altLang="en-US" sz="1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grpSp>
        <p:sp>
          <p:nvSpPr>
            <p:cNvPr id="109" name="矩形 108"/>
            <p:cNvSpPr/>
            <p:nvPr/>
          </p:nvSpPr>
          <p:spPr>
            <a:xfrm>
              <a:off x="8793" y="6266"/>
              <a:ext cx="632" cy="3661"/>
            </a:xfrm>
            <a:prstGeom prst="rect">
              <a:avLst/>
            </a:prstGeom>
            <a:noFill/>
            <a:ln w="28575" cap="flat" cmpd="sng" algn="ctr">
              <a:solidFill>
                <a:schemeClr val="accent1">
                  <a:shade val="50000"/>
                </a:schemeClr>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10" name="文本框 109"/>
            <p:cNvSpPr txBox="1"/>
            <p:nvPr/>
          </p:nvSpPr>
          <p:spPr>
            <a:xfrm>
              <a:off x="16580" y="7471"/>
              <a:ext cx="1008" cy="1016"/>
            </a:xfrm>
            <a:prstGeom prst="rect">
              <a:avLst/>
            </a:prstGeom>
            <a:noFill/>
          </p:spPr>
          <p:txBody>
            <a:bodyPr wrap="none" rtlCol="0">
              <a:spAutoFit/>
            </a:bodyPr>
            <a:p>
              <a:r>
                <a:rPr lang="zh-CN" altLang="en-US" b="1">
                  <a:solidFill>
                    <a:srgbClr val="1D41D5"/>
                  </a:solidFill>
                  <a:latin typeface="微软雅黑" panose="020B0503020204020204" pitchFamily="34" charset="-122"/>
                  <a:ea typeface="微软雅黑" panose="020B0503020204020204" pitchFamily="34" charset="-122"/>
                </a:rPr>
                <a:t>业务</a:t>
              </a:r>
              <a:endParaRPr lang="zh-CN" altLang="en-US" b="1">
                <a:solidFill>
                  <a:srgbClr val="1D41D5"/>
                </a:solidFill>
                <a:latin typeface="微软雅黑" panose="020B0503020204020204" pitchFamily="34" charset="-122"/>
                <a:ea typeface="微软雅黑" panose="020B0503020204020204" pitchFamily="34" charset="-122"/>
              </a:endParaRPr>
            </a:p>
            <a:p>
              <a:r>
                <a:rPr lang="zh-CN" altLang="en-US" b="1">
                  <a:solidFill>
                    <a:srgbClr val="1D41D5"/>
                  </a:solidFill>
                  <a:latin typeface="微软雅黑" panose="020B0503020204020204" pitchFamily="34" charset="-122"/>
                  <a:ea typeface="微软雅黑" panose="020B0503020204020204" pitchFamily="34" charset="-122"/>
                </a:rPr>
                <a:t>主机</a:t>
              </a:r>
              <a:endParaRPr lang="zh-CN" altLang="en-US" b="1">
                <a:solidFill>
                  <a:srgbClr val="1D41D5"/>
                </a:solidFill>
                <a:latin typeface="微软雅黑" panose="020B0503020204020204" pitchFamily="34" charset="-122"/>
                <a:ea typeface="微软雅黑" panose="020B0503020204020204" pitchFamily="34" charset="-122"/>
              </a:endParaRPr>
            </a:p>
          </p:txBody>
        </p:sp>
        <p:sp>
          <p:nvSpPr>
            <p:cNvPr id="111" name="文本框 110"/>
            <p:cNvSpPr txBox="1"/>
            <p:nvPr/>
          </p:nvSpPr>
          <p:spPr>
            <a:xfrm>
              <a:off x="605" y="7471"/>
              <a:ext cx="1008" cy="1016"/>
            </a:xfrm>
            <a:prstGeom prst="rect">
              <a:avLst/>
            </a:prstGeom>
            <a:noFill/>
          </p:spPr>
          <p:txBody>
            <a:bodyPr wrap="none" rtlCol="0">
              <a:spAutoFit/>
            </a:bodyPr>
            <a:p>
              <a:r>
                <a:rPr lang="zh-CN" altLang="en-US" b="1">
                  <a:solidFill>
                    <a:srgbClr val="1D41D5"/>
                  </a:solidFill>
                  <a:latin typeface="微软雅黑" panose="020B0503020204020204" pitchFamily="34" charset="-122"/>
                  <a:ea typeface="微软雅黑" panose="020B0503020204020204" pitchFamily="34" charset="-122"/>
                </a:rPr>
                <a:t>业务</a:t>
              </a:r>
              <a:endParaRPr lang="zh-CN" altLang="en-US" b="1">
                <a:solidFill>
                  <a:srgbClr val="1D41D5"/>
                </a:solidFill>
                <a:latin typeface="微软雅黑" panose="020B0503020204020204" pitchFamily="34" charset="-122"/>
                <a:ea typeface="微软雅黑" panose="020B0503020204020204" pitchFamily="34" charset="-122"/>
              </a:endParaRPr>
            </a:p>
            <a:p>
              <a:r>
                <a:rPr lang="zh-CN" altLang="en-US" b="1">
                  <a:solidFill>
                    <a:srgbClr val="1D41D5"/>
                  </a:solidFill>
                  <a:latin typeface="微软雅黑" panose="020B0503020204020204" pitchFamily="34" charset="-122"/>
                  <a:ea typeface="微软雅黑" panose="020B0503020204020204" pitchFamily="34" charset="-122"/>
                </a:rPr>
                <a:t>主机</a:t>
              </a:r>
              <a:endParaRPr lang="zh-CN" altLang="en-US" b="1">
                <a:solidFill>
                  <a:srgbClr val="1D41D5"/>
                </a:solidFill>
                <a:latin typeface="微软雅黑" panose="020B0503020204020204" pitchFamily="34" charset="-122"/>
                <a:ea typeface="微软雅黑" panose="020B0503020204020204" pitchFamily="34" charset="-122"/>
              </a:endParaRPr>
            </a:p>
          </p:txBody>
        </p:sp>
        <p:sp>
          <p:nvSpPr>
            <p:cNvPr id="112" name="文本框 111"/>
            <p:cNvSpPr txBox="1"/>
            <p:nvPr/>
          </p:nvSpPr>
          <p:spPr>
            <a:xfrm>
              <a:off x="8793" y="7317"/>
              <a:ext cx="600" cy="1452"/>
            </a:xfrm>
            <a:prstGeom prst="rect">
              <a:avLst/>
            </a:prstGeom>
            <a:noFill/>
          </p:spPr>
          <p:txBody>
            <a:bodyPr wrap="square" rtlCol="0">
              <a:spAutoFit/>
            </a:bodyPr>
            <a:p>
              <a:r>
                <a:rPr lang="zh-CN" altLang="en-US" b="1">
                  <a:solidFill>
                    <a:srgbClr val="1D41D5"/>
                  </a:solidFill>
                  <a:latin typeface="微软雅黑" panose="020B0503020204020204" pitchFamily="34" charset="-122"/>
                  <a:ea typeface="微软雅黑" panose="020B0503020204020204" pitchFamily="34" charset="-122"/>
                </a:rPr>
                <a:t>交换机</a:t>
              </a:r>
              <a:endParaRPr lang="zh-CN" altLang="en-US" b="1">
                <a:solidFill>
                  <a:srgbClr val="1D41D5"/>
                </a:solidFill>
                <a:latin typeface="微软雅黑" panose="020B0503020204020204" pitchFamily="34" charset="-122"/>
                <a:ea typeface="微软雅黑" panose="020B0503020204020204" pitchFamily="34" charset="-122"/>
              </a:endParaRPr>
            </a:p>
          </p:txBody>
        </p:sp>
        <p:cxnSp>
          <p:nvCxnSpPr>
            <p:cNvPr id="113" name="直接箭头连接符 112"/>
            <p:cNvCxnSpPr/>
            <p:nvPr/>
          </p:nvCxnSpPr>
          <p:spPr>
            <a:xfrm flipV="1">
              <a:off x="8034" y="7632"/>
              <a:ext cx="776" cy="32"/>
            </a:xfrm>
            <a:prstGeom prst="straightConnector1">
              <a:avLst/>
            </a:prstGeom>
            <a:solidFill>
              <a:schemeClr val="accent1"/>
            </a:solidFill>
            <a:ln w="9525" cap="flat" cmpd="sng" algn="ctr">
              <a:solidFill>
                <a:srgbClr val="00B050"/>
              </a:solidFill>
              <a:prstDash val="solid"/>
              <a:round/>
              <a:headEnd type="triangle" w="med" len="med"/>
              <a:tailEnd type="triangle" w="med" len="med"/>
            </a:ln>
          </p:spPr>
        </p:cxnSp>
        <p:cxnSp>
          <p:nvCxnSpPr>
            <p:cNvPr id="114" name="直接箭头连接符 113"/>
            <p:cNvCxnSpPr/>
            <p:nvPr/>
          </p:nvCxnSpPr>
          <p:spPr>
            <a:xfrm flipV="1">
              <a:off x="8017" y="8622"/>
              <a:ext cx="776" cy="32"/>
            </a:xfrm>
            <a:prstGeom prst="straightConnector1">
              <a:avLst/>
            </a:prstGeom>
            <a:solidFill>
              <a:schemeClr val="accent1"/>
            </a:solidFill>
            <a:ln w="9525" cap="flat" cmpd="sng" algn="ctr">
              <a:solidFill>
                <a:srgbClr val="00B050"/>
              </a:solidFill>
              <a:prstDash val="solid"/>
              <a:round/>
              <a:headEnd type="triangle" w="med" len="med"/>
              <a:tailEnd type="triangle" w="med" len="med"/>
            </a:ln>
          </p:spPr>
        </p:cxnSp>
        <p:cxnSp>
          <p:nvCxnSpPr>
            <p:cNvPr id="115" name="直接箭头连接符 114"/>
            <p:cNvCxnSpPr/>
            <p:nvPr/>
          </p:nvCxnSpPr>
          <p:spPr>
            <a:xfrm flipV="1">
              <a:off x="9393" y="7664"/>
              <a:ext cx="698" cy="32"/>
            </a:xfrm>
            <a:prstGeom prst="straightConnector1">
              <a:avLst/>
            </a:prstGeom>
            <a:solidFill>
              <a:schemeClr val="accent1"/>
            </a:solidFill>
            <a:ln w="9525" cap="flat" cmpd="sng" algn="ctr">
              <a:solidFill>
                <a:srgbClr val="00B050"/>
              </a:solidFill>
              <a:prstDash val="solid"/>
              <a:round/>
              <a:headEnd type="triangle" w="med" len="med"/>
              <a:tailEnd type="triangle" w="med" len="med"/>
            </a:ln>
          </p:spPr>
        </p:cxnSp>
        <p:cxnSp>
          <p:nvCxnSpPr>
            <p:cNvPr id="116" name="直接箭头连接符 115"/>
            <p:cNvCxnSpPr/>
            <p:nvPr/>
          </p:nvCxnSpPr>
          <p:spPr>
            <a:xfrm flipV="1">
              <a:off x="9401" y="8664"/>
              <a:ext cx="698" cy="32"/>
            </a:xfrm>
            <a:prstGeom prst="straightConnector1">
              <a:avLst/>
            </a:prstGeom>
            <a:solidFill>
              <a:schemeClr val="accent1"/>
            </a:solidFill>
            <a:ln w="9525" cap="flat" cmpd="sng" algn="ctr">
              <a:solidFill>
                <a:srgbClr val="00B050"/>
              </a:solidFill>
              <a:prstDash val="solid"/>
              <a:round/>
              <a:headEnd type="triangle" w="med" len="med"/>
              <a:tailEnd type="triangle" w="med" len="med"/>
            </a:ln>
          </p:spPr>
        </p:cxnSp>
        <p:sp>
          <p:nvSpPr>
            <p:cNvPr id="120" name="矩形 119"/>
            <p:cNvSpPr/>
            <p:nvPr/>
          </p:nvSpPr>
          <p:spPr bwMode="auto">
            <a:xfrm>
              <a:off x="3753" y="1523"/>
              <a:ext cx="4948" cy="2611"/>
            </a:xfrm>
            <a:prstGeom prst="rect">
              <a:avLst/>
            </a:prstGeom>
            <a:ln w="28575">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rtlCol="0" anchor="t" anchorCtr="0" compatLnSpc="1"/>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cxnSp>
          <p:nvCxnSpPr>
            <p:cNvPr id="16409" name="直接箭头连接符 80"/>
            <p:cNvCxnSpPr>
              <a:stCxn id="145" idx="0"/>
              <a:endCxn id="143" idx="2"/>
            </p:cNvCxnSpPr>
            <p:nvPr/>
          </p:nvCxnSpPr>
          <p:spPr>
            <a:xfrm flipV="1">
              <a:off x="6509" y="2835"/>
              <a:ext cx="671" cy="617"/>
            </a:xfrm>
            <a:prstGeom prst="straightConnector1">
              <a:avLst/>
            </a:prstGeom>
            <a:ln w="28575" cap="flat" cmpd="sng">
              <a:solidFill>
                <a:schemeClr val="bg2">
                  <a:lumMod val="50000"/>
                </a:schemeClr>
              </a:solidFill>
              <a:prstDash val="solid"/>
              <a:headEnd type="none" w="med" len="med"/>
              <a:tailEnd type="triangle" w="med" len="med"/>
            </a:ln>
          </p:spPr>
        </p:cxnSp>
        <p:sp>
          <p:nvSpPr>
            <p:cNvPr id="142" name="文本框 141"/>
            <p:cNvSpPr txBox="1"/>
            <p:nvPr/>
          </p:nvSpPr>
          <p:spPr>
            <a:xfrm>
              <a:off x="5414" y="1523"/>
              <a:ext cx="2842" cy="580"/>
            </a:xfrm>
            <a:prstGeom prst="rect">
              <a:avLst/>
            </a:prstGeom>
            <a:noFill/>
          </p:spPr>
          <p:txBody>
            <a:bodyPr wrap="square" rtlCol="0">
              <a:spAutoFit/>
            </a:bodyPr>
            <a:p>
              <a:r>
                <a:rPr lang="zh-CN" altLang="en-US" b="1">
                  <a:solidFill>
                    <a:srgbClr val="1D41D5"/>
                  </a:solidFill>
                  <a:latin typeface="微软雅黑" panose="020B0503020204020204" pitchFamily="34" charset="-122"/>
                  <a:ea typeface="微软雅黑" panose="020B0503020204020204" pitchFamily="34" charset="-122"/>
                </a:rPr>
                <a:t>管理节点（主）</a:t>
              </a:r>
              <a:endParaRPr lang="zh-CN" altLang="en-US" b="1">
                <a:solidFill>
                  <a:srgbClr val="1D41D5"/>
                </a:solidFill>
                <a:latin typeface="微软雅黑" panose="020B0503020204020204" pitchFamily="34" charset="-122"/>
                <a:ea typeface="微软雅黑" panose="020B0503020204020204" pitchFamily="34" charset="-122"/>
              </a:endParaRPr>
            </a:p>
          </p:txBody>
        </p:sp>
        <p:sp>
          <p:nvSpPr>
            <p:cNvPr id="143" name="文本框 46"/>
            <p:cNvSpPr txBox="1">
              <a:spLocks noChangeArrowheads="1"/>
            </p:cNvSpPr>
            <p:nvPr/>
          </p:nvSpPr>
          <p:spPr bwMode="auto">
            <a:xfrm>
              <a:off x="6342" y="2352"/>
              <a:ext cx="1675" cy="483"/>
            </a:xfrm>
            <a:prstGeom prst="rect">
              <a:avLst/>
            </a:prstGeom>
            <a:gradFill>
              <a:gsLst>
                <a:gs pos="0">
                  <a:srgbClr val="FE4444"/>
                </a:gs>
                <a:gs pos="100000">
                  <a:srgbClr val="832B2B"/>
                </a:gs>
              </a:gsLst>
              <a:lin ang="5400000" scaled="0"/>
            </a:gra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告警中心</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145" name="文本框 46"/>
            <p:cNvSpPr txBox="1">
              <a:spLocks noChangeArrowheads="1"/>
            </p:cNvSpPr>
            <p:nvPr/>
          </p:nvSpPr>
          <p:spPr bwMode="auto">
            <a:xfrm>
              <a:off x="5162" y="3452"/>
              <a:ext cx="2694" cy="483"/>
            </a:xfrm>
            <a:prstGeom prst="rect">
              <a:avLst/>
            </a:prstGeom>
            <a:solidFill>
              <a:schemeClr val="accent2">
                <a:lumMod val="40000"/>
                <a:lumOff val="60000"/>
              </a:schemeClr>
            </a:soli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系统级可靠性服务</a:t>
              </a:r>
              <a:endParaRPr kumimoji="0" lang="zh-CN" altLang="en-US" sz="14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cxnSp>
          <p:nvCxnSpPr>
            <p:cNvPr id="16408" name="直接箭头连接符 79"/>
            <p:cNvCxnSpPr>
              <a:stCxn id="145" idx="2"/>
              <a:endCxn id="5" idx="0"/>
            </p:cNvCxnSpPr>
            <p:nvPr/>
          </p:nvCxnSpPr>
          <p:spPr>
            <a:xfrm flipH="1">
              <a:off x="5199" y="3935"/>
              <a:ext cx="1310" cy="2891"/>
            </a:xfrm>
            <a:prstGeom prst="straightConnector1">
              <a:avLst/>
            </a:prstGeom>
            <a:ln w="25400" cap="flat" cmpd="sng">
              <a:solidFill>
                <a:srgbClr val="0000FF"/>
              </a:solidFill>
              <a:prstDash val="solid"/>
              <a:headEnd type="triangle" w="med" len="med"/>
              <a:tailEnd type="triangle" w="med" len="med"/>
            </a:ln>
          </p:spPr>
        </p:cxnSp>
        <p:sp>
          <p:nvSpPr>
            <p:cNvPr id="147" name="矩形 146"/>
            <p:cNvSpPr/>
            <p:nvPr/>
          </p:nvSpPr>
          <p:spPr bwMode="auto">
            <a:xfrm>
              <a:off x="9337" y="1523"/>
              <a:ext cx="5074" cy="2611"/>
            </a:xfrm>
            <a:prstGeom prst="rect">
              <a:avLst/>
            </a:prstGeom>
            <a:ln w="28575">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rtlCol="0" anchor="t" anchorCtr="0" compatLnSpc="1"/>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48" name="文本框 46"/>
            <p:cNvSpPr txBox="1">
              <a:spLocks noChangeArrowheads="1"/>
            </p:cNvSpPr>
            <p:nvPr/>
          </p:nvSpPr>
          <p:spPr bwMode="auto">
            <a:xfrm>
              <a:off x="10091" y="2352"/>
              <a:ext cx="1655" cy="483"/>
            </a:xfrm>
            <a:prstGeom prst="rect">
              <a:avLst/>
            </a:prstGeom>
            <a:gradFill>
              <a:gsLst>
                <a:gs pos="0">
                  <a:srgbClr val="FE4444"/>
                </a:gs>
                <a:gs pos="100000">
                  <a:srgbClr val="832B2B"/>
                </a:gs>
              </a:gsLst>
              <a:lin ang="5400000" scaled="0"/>
            </a:gra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告警中心</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149" name="文本框 148"/>
            <p:cNvSpPr txBox="1"/>
            <p:nvPr/>
          </p:nvSpPr>
          <p:spPr>
            <a:xfrm>
              <a:off x="10171" y="1523"/>
              <a:ext cx="2808" cy="580"/>
            </a:xfrm>
            <a:prstGeom prst="rect">
              <a:avLst/>
            </a:prstGeom>
            <a:noFill/>
          </p:spPr>
          <p:txBody>
            <a:bodyPr wrap="none" rtlCol="0">
              <a:spAutoFit/>
            </a:bodyPr>
            <a:p>
              <a:r>
                <a:rPr lang="zh-CN" altLang="en-US" b="1">
                  <a:solidFill>
                    <a:srgbClr val="1D41D5"/>
                  </a:solidFill>
                  <a:latin typeface="微软雅黑" panose="020B0503020204020204" pitchFamily="34" charset="-122"/>
                  <a:ea typeface="微软雅黑" panose="020B0503020204020204" pitchFamily="34" charset="-122"/>
                </a:rPr>
                <a:t>管理节点（备）</a:t>
              </a:r>
              <a:endParaRPr lang="zh-CN" altLang="en-US" b="1">
                <a:solidFill>
                  <a:srgbClr val="1D41D5"/>
                </a:solidFill>
                <a:latin typeface="微软雅黑" panose="020B0503020204020204" pitchFamily="34" charset="-122"/>
                <a:ea typeface="微软雅黑" panose="020B0503020204020204" pitchFamily="34" charset="-122"/>
              </a:endParaRPr>
            </a:p>
          </p:txBody>
        </p:sp>
        <p:sp>
          <p:nvSpPr>
            <p:cNvPr id="150" name="文本框 46"/>
            <p:cNvSpPr txBox="1">
              <a:spLocks noChangeArrowheads="1"/>
            </p:cNvSpPr>
            <p:nvPr/>
          </p:nvSpPr>
          <p:spPr bwMode="auto">
            <a:xfrm>
              <a:off x="10260" y="3452"/>
              <a:ext cx="2757" cy="483"/>
            </a:xfrm>
            <a:prstGeom prst="rect">
              <a:avLst/>
            </a:prstGeom>
            <a:solidFill>
              <a:schemeClr val="accent2">
                <a:lumMod val="40000"/>
                <a:lumOff val="60000"/>
              </a:schemeClr>
            </a:soli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系统级可靠性服务</a:t>
              </a:r>
              <a:endParaRPr kumimoji="0" lang="zh-CN" altLang="en-US" sz="14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cxnSp>
          <p:nvCxnSpPr>
            <p:cNvPr id="151" name="直接箭头连接符 80"/>
            <p:cNvCxnSpPr>
              <a:endCxn id="148" idx="2"/>
            </p:cNvCxnSpPr>
            <p:nvPr/>
          </p:nvCxnSpPr>
          <p:spPr>
            <a:xfrm flipH="1" flipV="1">
              <a:off x="10919" y="2835"/>
              <a:ext cx="682" cy="617"/>
            </a:xfrm>
            <a:prstGeom prst="straightConnector1">
              <a:avLst/>
            </a:prstGeom>
            <a:ln w="28575" cap="flat" cmpd="sng">
              <a:solidFill>
                <a:schemeClr val="bg2">
                  <a:lumMod val="50000"/>
                </a:schemeClr>
              </a:solidFill>
              <a:prstDash val="solid"/>
              <a:headEnd type="none" w="med" len="med"/>
              <a:tailEnd type="triangle" w="med" len="med"/>
            </a:ln>
          </p:spPr>
        </p:cxnSp>
        <p:cxnSp>
          <p:nvCxnSpPr>
            <p:cNvPr id="153" name="直接箭头连接符 79"/>
            <p:cNvCxnSpPr>
              <a:stCxn id="145" idx="2"/>
              <a:endCxn id="8" idx="0"/>
            </p:cNvCxnSpPr>
            <p:nvPr/>
          </p:nvCxnSpPr>
          <p:spPr>
            <a:xfrm>
              <a:off x="6509" y="3935"/>
              <a:ext cx="426" cy="2659"/>
            </a:xfrm>
            <a:prstGeom prst="straightConnector1">
              <a:avLst/>
            </a:prstGeom>
            <a:ln w="25400" cap="flat" cmpd="sng">
              <a:solidFill>
                <a:srgbClr val="0000FF"/>
              </a:solidFill>
              <a:prstDash val="solid"/>
              <a:headEnd type="triangle" w="med" len="med"/>
              <a:tailEnd type="triangle" w="med" len="med"/>
            </a:ln>
          </p:spPr>
        </p:cxnSp>
        <p:cxnSp>
          <p:nvCxnSpPr>
            <p:cNvPr id="154" name="直接箭头连接符 79"/>
            <p:cNvCxnSpPr>
              <a:stCxn id="145" idx="2"/>
              <a:endCxn id="109" idx="0"/>
            </p:cNvCxnSpPr>
            <p:nvPr/>
          </p:nvCxnSpPr>
          <p:spPr>
            <a:xfrm>
              <a:off x="6509" y="3935"/>
              <a:ext cx="2600" cy="2331"/>
            </a:xfrm>
            <a:prstGeom prst="straightConnector1">
              <a:avLst/>
            </a:prstGeom>
            <a:ln w="25400" cap="flat" cmpd="sng">
              <a:solidFill>
                <a:srgbClr val="0000FF"/>
              </a:solidFill>
              <a:prstDash val="solid"/>
              <a:headEnd type="triangle" w="med" len="med"/>
              <a:tailEnd type="triangle" w="med" len="med"/>
            </a:ln>
          </p:spPr>
        </p:cxnSp>
        <p:cxnSp>
          <p:nvCxnSpPr>
            <p:cNvPr id="155" name="直接箭头连接符 79"/>
            <p:cNvCxnSpPr>
              <a:stCxn id="145" idx="2"/>
            </p:cNvCxnSpPr>
            <p:nvPr/>
          </p:nvCxnSpPr>
          <p:spPr>
            <a:xfrm>
              <a:off x="6509" y="3935"/>
              <a:ext cx="4736" cy="2707"/>
            </a:xfrm>
            <a:prstGeom prst="straightConnector1">
              <a:avLst/>
            </a:prstGeom>
            <a:ln w="25400" cap="flat" cmpd="sng">
              <a:solidFill>
                <a:srgbClr val="0000FF"/>
              </a:solidFill>
              <a:prstDash val="solid"/>
              <a:headEnd type="triangle" w="med" len="med"/>
              <a:tailEnd type="triangle" w="med" len="med"/>
            </a:ln>
          </p:spPr>
        </p:cxnSp>
        <p:cxnSp>
          <p:nvCxnSpPr>
            <p:cNvPr id="156" name="直接箭头连接符 79"/>
            <p:cNvCxnSpPr>
              <a:stCxn id="145" idx="2"/>
              <a:endCxn id="71" idx="0"/>
            </p:cNvCxnSpPr>
            <p:nvPr/>
          </p:nvCxnSpPr>
          <p:spPr>
            <a:xfrm>
              <a:off x="6509" y="3935"/>
              <a:ext cx="6536" cy="2937"/>
            </a:xfrm>
            <a:prstGeom prst="straightConnector1">
              <a:avLst/>
            </a:prstGeom>
            <a:ln w="25400" cap="flat" cmpd="sng">
              <a:solidFill>
                <a:srgbClr val="0000FF"/>
              </a:solidFill>
              <a:prstDash val="solid"/>
              <a:headEnd type="triangle" w="med" len="med"/>
              <a:tailEnd type="triangle" w="med" len="med"/>
            </a:ln>
          </p:spPr>
        </p:cxnSp>
        <p:sp>
          <p:nvSpPr>
            <p:cNvPr id="157" name="左右箭头 156"/>
            <p:cNvSpPr/>
            <p:nvPr/>
          </p:nvSpPr>
          <p:spPr>
            <a:xfrm>
              <a:off x="8075" y="2446"/>
              <a:ext cx="1916" cy="765"/>
            </a:xfrm>
            <a:prstGeom prst="leftRightArrow">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cxnSp>
          <p:nvCxnSpPr>
            <p:cNvPr id="158" name="直接箭头连接符 79"/>
            <p:cNvCxnSpPr>
              <a:stCxn id="150" idx="2"/>
            </p:cNvCxnSpPr>
            <p:nvPr/>
          </p:nvCxnSpPr>
          <p:spPr>
            <a:xfrm>
              <a:off x="11639" y="3935"/>
              <a:ext cx="1392" cy="2927"/>
            </a:xfrm>
            <a:prstGeom prst="straightConnector1">
              <a:avLst/>
            </a:prstGeom>
            <a:ln w="25400" cap="flat" cmpd="sng">
              <a:solidFill>
                <a:srgbClr val="0000FF"/>
              </a:solidFill>
              <a:prstDash val="solid"/>
              <a:headEnd type="triangle" w="med" len="med"/>
              <a:tailEnd type="triangle" w="med" len="med"/>
            </a:ln>
          </p:spPr>
        </p:cxnSp>
        <p:cxnSp>
          <p:nvCxnSpPr>
            <p:cNvPr id="159" name="直接箭头连接符 79"/>
            <p:cNvCxnSpPr>
              <a:stCxn id="150" idx="2"/>
              <a:endCxn id="5" idx="0"/>
            </p:cNvCxnSpPr>
            <p:nvPr/>
          </p:nvCxnSpPr>
          <p:spPr>
            <a:xfrm flipH="1">
              <a:off x="5199" y="3935"/>
              <a:ext cx="6440" cy="2891"/>
            </a:xfrm>
            <a:prstGeom prst="straightConnector1">
              <a:avLst/>
            </a:prstGeom>
            <a:ln w="25400" cap="flat" cmpd="sng">
              <a:solidFill>
                <a:srgbClr val="0000FF"/>
              </a:solidFill>
              <a:prstDash val="solid"/>
              <a:headEnd type="triangle" w="med" len="med"/>
              <a:tailEnd type="triangle" w="med" len="med"/>
            </a:ln>
          </p:spPr>
        </p:cxnSp>
        <p:cxnSp>
          <p:nvCxnSpPr>
            <p:cNvPr id="160" name="直接箭头连接符 79"/>
            <p:cNvCxnSpPr>
              <a:stCxn id="150" idx="2"/>
              <a:endCxn id="85" idx="0"/>
            </p:cNvCxnSpPr>
            <p:nvPr/>
          </p:nvCxnSpPr>
          <p:spPr>
            <a:xfrm flipH="1">
              <a:off x="11274" y="3935"/>
              <a:ext cx="365" cy="2705"/>
            </a:xfrm>
            <a:prstGeom prst="straightConnector1">
              <a:avLst/>
            </a:prstGeom>
            <a:ln w="25400" cap="flat" cmpd="sng">
              <a:solidFill>
                <a:srgbClr val="0000FF"/>
              </a:solidFill>
              <a:prstDash val="solid"/>
              <a:headEnd type="triangle" w="med" len="med"/>
              <a:tailEnd type="triangle" w="med" len="med"/>
            </a:ln>
          </p:spPr>
        </p:cxnSp>
        <p:cxnSp>
          <p:nvCxnSpPr>
            <p:cNvPr id="161" name="直接箭头连接符 79"/>
            <p:cNvCxnSpPr/>
            <p:nvPr/>
          </p:nvCxnSpPr>
          <p:spPr>
            <a:xfrm flipH="1">
              <a:off x="9071" y="4002"/>
              <a:ext cx="2516" cy="2310"/>
            </a:xfrm>
            <a:prstGeom prst="straightConnector1">
              <a:avLst/>
            </a:prstGeom>
            <a:ln w="25400" cap="flat" cmpd="sng">
              <a:solidFill>
                <a:srgbClr val="0000FF"/>
              </a:solidFill>
              <a:prstDash val="solid"/>
              <a:headEnd type="triangle" w="med" len="med"/>
              <a:tailEnd type="triangle" w="med" len="med"/>
            </a:ln>
          </p:spPr>
        </p:cxnSp>
        <p:cxnSp>
          <p:nvCxnSpPr>
            <p:cNvPr id="162" name="直接箭头连接符 79"/>
            <p:cNvCxnSpPr/>
            <p:nvPr/>
          </p:nvCxnSpPr>
          <p:spPr>
            <a:xfrm flipH="1" flipV="1">
              <a:off x="5199" y="7212"/>
              <a:ext cx="1452" cy="860"/>
            </a:xfrm>
            <a:prstGeom prst="straightConnector1">
              <a:avLst/>
            </a:prstGeom>
            <a:ln w="28575" cap="flat" cmpd="sng">
              <a:solidFill>
                <a:srgbClr val="0000FF"/>
              </a:solidFill>
              <a:prstDash val="solid"/>
              <a:headEnd type="triangle" w="med" len="med"/>
              <a:tailEnd type="triangle" w="med" len="med"/>
            </a:ln>
          </p:spPr>
        </p:cxnSp>
        <p:cxnSp>
          <p:nvCxnSpPr>
            <p:cNvPr id="163" name="直接箭头连接符 79"/>
            <p:cNvCxnSpPr/>
            <p:nvPr/>
          </p:nvCxnSpPr>
          <p:spPr>
            <a:xfrm flipH="1">
              <a:off x="11592" y="7258"/>
              <a:ext cx="1453" cy="892"/>
            </a:xfrm>
            <a:prstGeom prst="straightConnector1">
              <a:avLst/>
            </a:prstGeom>
            <a:ln w="28575" cap="flat" cmpd="sng">
              <a:solidFill>
                <a:srgbClr val="0000FF"/>
              </a:solidFill>
              <a:prstDash val="solid"/>
              <a:headEnd type="triangle" w="med" len="med"/>
              <a:tailEnd type="triangle" w="med" len="med"/>
            </a:ln>
          </p:spPr>
        </p:cxnSp>
        <p:sp>
          <p:nvSpPr>
            <p:cNvPr id="164" name="文本框 46"/>
            <p:cNvSpPr txBox="1">
              <a:spLocks noChangeArrowheads="1"/>
            </p:cNvSpPr>
            <p:nvPr/>
          </p:nvSpPr>
          <p:spPr bwMode="auto">
            <a:xfrm>
              <a:off x="3901" y="2352"/>
              <a:ext cx="1675" cy="483"/>
            </a:xfrm>
            <a:prstGeom prst="rect">
              <a:avLst/>
            </a:prstGeom>
            <a:gradFill>
              <a:gsLst>
                <a:gs pos="50000">
                  <a:srgbClr val="97C8E1"/>
                </a:gs>
                <a:gs pos="0">
                  <a:srgbClr val="BADAEB"/>
                </a:gs>
                <a:gs pos="100000">
                  <a:srgbClr val="74B5D6"/>
                </a:gs>
              </a:gsLst>
              <a:lin ang="5400000" scaled="1"/>
            </a:gra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监控中心</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sp>
          <p:nvSpPr>
            <p:cNvPr id="165" name="文本框 46"/>
            <p:cNvSpPr txBox="1">
              <a:spLocks noChangeArrowheads="1"/>
            </p:cNvSpPr>
            <p:nvPr/>
          </p:nvSpPr>
          <p:spPr bwMode="auto">
            <a:xfrm>
              <a:off x="12591" y="2352"/>
              <a:ext cx="1675" cy="483"/>
            </a:xfrm>
            <a:prstGeom prst="rect">
              <a:avLst/>
            </a:prstGeom>
            <a:gradFill>
              <a:gsLst>
                <a:gs pos="50000">
                  <a:srgbClr val="97C8E1"/>
                </a:gs>
                <a:gs pos="0">
                  <a:srgbClr val="BADAEB"/>
                </a:gs>
                <a:gs pos="100000">
                  <a:srgbClr val="74B5D6"/>
                </a:gs>
              </a:gsLst>
              <a:lin ang="5400000" scaled="1"/>
            </a:gradFill>
            <a:ln>
              <a:solidFill>
                <a:schemeClr val="tx1"/>
              </a:solid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sym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sym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sym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sym typeface="等线"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rPr>
                <a:t>监控中心</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等线" panose="02010600030101010101" pitchFamily="2" charset="-122"/>
              </a:endParaRPr>
            </a:p>
          </p:txBody>
        </p:sp>
        <p:cxnSp>
          <p:nvCxnSpPr>
            <p:cNvPr id="171" name="直接连接符 170"/>
            <p:cNvCxnSpPr>
              <a:stCxn id="150" idx="0"/>
              <a:endCxn id="165" idx="2"/>
            </p:cNvCxnSpPr>
            <p:nvPr/>
          </p:nvCxnSpPr>
          <p:spPr>
            <a:xfrm flipV="1">
              <a:off x="11639" y="2835"/>
              <a:ext cx="1790" cy="617"/>
            </a:xfrm>
            <a:prstGeom prst="line">
              <a:avLst/>
            </a:prstGeom>
            <a:solidFill>
              <a:schemeClr val="accent1"/>
            </a:solidFill>
            <a:ln w="28575" cap="flat" cmpd="sng" algn="ctr">
              <a:solidFill>
                <a:schemeClr val="accent1">
                  <a:shade val="50000"/>
                </a:schemeClr>
              </a:solidFill>
              <a:prstDash val="solid"/>
              <a:round/>
              <a:headEnd type="triangle" w="med" len="med"/>
              <a:tailEnd type="none" w="med" len="med"/>
            </a:ln>
          </p:spPr>
        </p:cxnSp>
        <p:cxnSp>
          <p:nvCxnSpPr>
            <p:cNvPr id="172" name="直接连接符 171"/>
            <p:cNvCxnSpPr>
              <a:stCxn id="145" idx="0"/>
              <a:endCxn id="164" idx="2"/>
            </p:cNvCxnSpPr>
            <p:nvPr/>
          </p:nvCxnSpPr>
          <p:spPr>
            <a:xfrm flipH="1" flipV="1">
              <a:off x="4739" y="2835"/>
              <a:ext cx="1770" cy="617"/>
            </a:xfrm>
            <a:prstGeom prst="line">
              <a:avLst/>
            </a:prstGeom>
            <a:solidFill>
              <a:schemeClr val="accent1"/>
            </a:solidFill>
            <a:ln w="28575" cap="flat" cmpd="sng" algn="ctr">
              <a:solidFill>
                <a:schemeClr val="accent1">
                  <a:shade val="50000"/>
                </a:schemeClr>
              </a:solidFill>
              <a:prstDash val="solid"/>
              <a:round/>
              <a:headEnd type="triangle" w="med" len="med"/>
              <a:tailEnd type="none" w="med" len="med"/>
            </a:ln>
          </p:spPr>
        </p:cxnSp>
        <p:cxnSp>
          <p:nvCxnSpPr>
            <p:cNvPr id="174" name="直接箭头连接符 79"/>
            <p:cNvCxnSpPr/>
            <p:nvPr/>
          </p:nvCxnSpPr>
          <p:spPr>
            <a:xfrm flipH="1">
              <a:off x="17967" y="3672"/>
              <a:ext cx="14" cy="5390"/>
            </a:xfrm>
            <a:prstGeom prst="straightConnector1">
              <a:avLst/>
            </a:prstGeom>
            <a:ln w="25400" cap="flat" cmpd="sng">
              <a:solidFill>
                <a:srgbClr val="0000FF"/>
              </a:solidFill>
              <a:prstDash val="solid"/>
              <a:headEnd type="none" w="med" len="med"/>
              <a:tailEnd type="none" w="med" len="med"/>
            </a:ln>
          </p:spPr>
        </p:cxnSp>
        <p:cxnSp>
          <p:nvCxnSpPr>
            <p:cNvPr id="175" name="直接箭头连接符 79"/>
            <p:cNvCxnSpPr/>
            <p:nvPr/>
          </p:nvCxnSpPr>
          <p:spPr>
            <a:xfrm>
              <a:off x="271" y="9062"/>
              <a:ext cx="221" cy="92"/>
            </a:xfrm>
            <a:prstGeom prst="straightConnector1">
              <a:avLst/>
            </a:prstGeom>
            <a:ln w="25400" cap="flat" cmpd="sng">
              <a:solidFill>
                <a:srgbClr val="0000FF"/>
              </a:solidFill>
              <a:prstDash val="solid"/>
              <a:headEnd type="none" w="med" len="med"/>
              <a:tailEnd type="none" w="med" len="med"/>
            </a:ln>
          </p:spPr>
        </p:cxnSp>
        <p:cxnSp>
          <p:nvCxnSpPr>
            <p:cNvPr id="176" name="直接箭头连接符 79"/>
            <p:cNvCxnSpPr/>
            <p:nvPr/>
          </p:nvCxnSpPr>
          <p:spPr>
            <a:xfrm flipV="1">
              <a:off x="17693" y="9062"/>
              <a:ext cx="288" cy="66"/>
            </a:xfrm>
            <a:prstGeom prst="straightConnector1">
              <a:avLst/>
            </a:prstGeom>
            <a:ln w="25400" cap="flat" cmpd="sng">
              <a:solidFill>
                <a:srgbClr val="0000FF"/>
              </a:solidFill>
              <a:prstDash val="solid"/>
              <a:headEnd type="none" w="med" len="med"/>
              <a:tailEnd type="none" w="med" len="med"/>
            </a:ln>
          </p:spPr>
        </p:cxnSp>
        <p:cxnSp>
          <p:nvCxnSpPr>
            <p:cNvPr id="180" name="直接箭头连接符 79"/>
            <p:cNvCxnSpPr>
              <a:stCxn id="150" idx="3"/>
            </p:cNvCxnSpPr>
            <p:nvPr/>
          </p:nvCxnSpPr>
          <p:spPr>
            <a:xfrm flipV="1">
              <a:off x="13017" y="3672"/>
              <a:ext cx="4964" cy="22"/>
            </a:xfrm>
            <a:prstGeom prst="straightConnector1">
              <a:avLst/>
            </a:prstGeom>
            <a:ln w="25400" cap="flat" cmpd="sng">
              <a:solidFill>
                <a:srgbClr val="0000FF"/>
              </a:solidFill>
              <a:prstDash val="solid"/>
              <a:headEnd type="triangle" w="med" len="med"/>
              <a:tailEnd type="none" w="med" len="med"/>
            </a:ln>
          </p:spPr>
        </p:cxnSp>
        <p:cxnSp>
          <p:nvCxnSpPr>
            <p:cNvPr id="181" name="直接箭头连接符 79"/>
            <p:cNvCxnSpPr/>
            <p:nvPr/>
          </p:nvCxnSpPr>
          <p:spPr>
            <a:xfrm flipH="1">
              <a:off x="271" y="3694"/>
              <a:ext cx="14" cy="5390"/>
            </a:xfrm>
            <a:prstGeom prst="straightConnector1">
              <a:avLst/>
            </a:prstGeom>
            <a:ln w="25400" cap="flat" cmpd="sng">
              <a:solidFill>
                <a:srgbClr val="0000FF"/>
              </a:solidFill>
              <a:prstDash val="solid"/>
              <a:headEnd type="none" w="med" len="med"/>
              <a:tailEnd type="none" w="med" len="med"/>
            </a:ln>
          </p:spPr>
        </p:cxnSp>
        <p:cxnSp>
          <p:nvCxnSpPr>
            <p:cNvPr id="182" name="直接箭头连接符 79"/>
            <p:cNvCxnSpPr>
              <a:endCxn id="145" idx="1"/>
            </p:cNvCxnSpPr>
            <p:nvPr/>
          </p:nvCxnSpPr>
          <p:spPr>
            <a:xfrm flipV="1">
              <a:off x="285" y="3694"/>
              <a:ext cx="4877" cy="22"/>
            </a:xfrm>
            <a:prstGeom prst="straightConnector1">
              <a:avLst/>
            </a:prstGeom>
            <a:ln w="25400" cap="flat" cmpd="sng">
              <a:solidFill>
                <a:srgbClr val="0000FF"/>
              </a:solidFill>
              <a:prstDash val="solid"/>
              <a:headEnd type="none" w="med" len="med"/>
              <a:tailEnd type="triangle" w="med" len="med"/>
            </a:ln>
          </p:spPr>
        </p:cxnSp>
      </p:grpSp>
      <p:sp>
        <p:nvSpPr>
          <p:cNvPr id="185" name="文本框 184"/>
          <p:cNvSpPr txBox="1"/>
          <p:nvPr/>
        </p:nvSpPr>
        <p:spPr>
          <a:xfrm>
            <a:off x="37465" y="814070"/>
            <a:ext cx="2275840" cy="1430020"/>
          </a:xfrm>
          <a:prstGeom prst="rect">
            <a:avLst/>
          </a:prstGeom>
          <a:noFill/>
        </p:spPr>
        <p:txBody>
          <a:bodyPr wrap="square" rtlCol="0" anchor="t">
            <a:spAutoFit/>
          </a:bodyPr>
          <a:p>
            <a:pPr>
              <a:lnSpc>
                <a:spcPct val="150000"/>
              </a:lnSpc>
            </a:pPr>
            <a:r>
              <a:rPr lang="zh-CN" altLang="en-US" sz="1600" b="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基本准则</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：故障管理</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框架</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要与</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被管理的对象</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是</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隔离</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的，不能耦合，更不能依赖</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6" name="文本框 185"/>
          <p:cNvSpPr txBox="1"/>
          <p:nvPr/>
        </p:nvSpPr>
        <p:spPr>
          <a:xfrm>
            <a:off x="9145905" y="770255"/>
            <a:ext cx="2178050" cy="1753235"/>
          </a:xfrm>
          <a:prstGeom prst="rect">
            <a:avLst/>
          </a:prstGeom>
          <a:noFill/>
        </p:spPr>
        <p:txBody>
          <a:bodyPr wrap="square" rtlCol="0" anchor="t">
            <a:spAutoFit/>
          </a:bodyPr>
          <a:p>
            <a:pPr>
              <a:lnSpc>
                <a:spcPct val="150000"/>
              </a:lnSpc>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例如要检查RAID卡故障，但是故障上报处理的通道又依赖硬盘，那么这就属于</a:t>
            </a:r>
            <a:r>
              <a:rPr lang="zh-CN" altLang="en-US"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违反原则</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的，因为本来是要进行RAID卡故障处理的，但是这个故障处理过程又依赖RAID卡。</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9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层级框架</a:t>
            </a:r>
            <a:endParaRPr lang="zh-CN" altLang="en-US" sz="3600" dirty="0">
              <a:latin typeface="Arial" panose="020B0604020202020204" pitchFamily="34" charset="0"/>
            </a:endParaRPr>
          </a:p>
        </p:txBody>
      </p:sp>
      <p:sp>
        <p:nvSpPr>
          <p:cNvPr id="2" name="文本框 1"/>
          <p:cNvSpPr txBox="1"/>
          <p:nvPr/>
        </p:nvSpPr>
        <p:spPr>
          <a:xfrm>
            <a:off x="103505" y="548005"/>
            <a:ext cx="11201400" cy="5384800"/>
          </a:xfrm>
          <a:prstGeom prst="rect">
            <a:avLst/>
          </a:prstGeom>
          <a:noFill/>
        </p:spPr>
        <p:txBody>
          <a:bodyPr wrap="square" rtlCol="0" anchor="t">
            <a:spAutoFit/>
          </a:bodyPr>
          <a:p>
            <a:pPr>
              <a:lnSpc>
                <a:spcPct val="200000"/>
              </a:lnSpc>
            </a:pPr>
            <a:r>
              <a:rPr lang="zh-CN" altLang="en-US" sz="2000">
                <a:latin typeface="微软雅黑" panose="020B0503020204020204" pitchFamily="34" charset="-122"/>
                <a:ea typeface="微软雅黑" panose="020B0503020204020204" pitchFamily="34" charset="-122"/>
                <a:cs typeface="微软雅黑" panose="020B0503020204020204" pitchFamily="34" charset="-122"/>
              </a:rPr>
              <a:t>故障容错的四个层级：</a:t>
            </a:r>
            <a:r>
              <a:rPr lang="zh-CN" altLang="en-US" sz="16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服务级、主机级、系统级、站点级</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279400" lvl="1" indent="-247015">
              <a:lnSpc>
                <a:spcPct val="200000"/>
              </a:lnSpc>
              <a:buFont typeface="Wingdings" panose="05000000000000000000" charset="0"/>
              <a:buChar char="Ø"/>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服务级</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此处的服务是广义的，包含</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进程、容器、虚拟机</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等形态，</a:t>
            </a:r>
            <a:r>
              <a:rPr lang="zh-CN" sz="1200">
                <a:latin typeface="微软雅黑" panose="020B0503020204020204" pitchFamily="34" charset="-122"/>
                <a:ea typeface="微软雅黑" panose="020B0503020204020204" pitchFamily="34" charset="-122"/>
                <a:cs typeface="微软雅黑" panose="020B0503020204020204" pitchFamily="34" charset="-122"/>
              </a:rPr>
              <a:t>主要故障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容错</a:t>
            </a:r>
            <a:r>
              <a:rPr lang="zh-CN" sz="1200">
                <a:latin typeface="微软雅黑" panose="020B0503020204020204" pitchFamily="34" charset="-122"/>
                <a:ea typeface="微软雅黑" panose="020B0503020204020204" pitchFamily="34" charset="-122"/>
                <a:cs typeface="微软雅黑" panose="020B0503020204020204" pitchFamily="34" charset="-122"/>
              </a:rPr>
              <a:t>内容如下：</a:t>
            </a:r>
            <a:endPar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u"/>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服务</a:t>
            </a:r>
            <a:r>
              <a:rPr lang="zh-CN" sz="1200">
                <a:latin typeface="微软雅黑" panose="020B0503020204020204" pitchFamily="34" charset="-122"/>
                <a:ea typeface="微软雅黑" panose="020B0503020204020204" pitchFamily="34" charset="-122"/>
                <a:cs typeface="微软雅黑" panose="020B0503020204020204" pitchFamily="34" charset="-122"/>
              </a:rPr>
              <a:t>内部构成元素的故障的故障管理（例如线程挂死）</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u"/>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服务运行过程中遇到的</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错误</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（内存申请失败）</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的容错</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200000"/>
              </a:lnSpc>
              <a:buFont typeface="Wingdings" panose="05000000000000000000" charset="0"/>
              <a:buChar char="Ø"/>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主机级</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a:t>
            </a:r>
            <a:r>
              <a:rPr lang="zh-CN" sz="1200">
                <a:latin typeface="微软雅黑" panose="020B0503020204020204" pitchFamily="34" charset="-122"/>
                <a:ea typeface="微软雅黑" panose="020B0503020204020204" pitchFamily="34" charset="-122"/>
                <a:cs typeface="微软雅黑" panose="020B0503020204020204" pitchFamily="34" charset="-122"/>
                <a:sym typeface="+mn-ea"/>
              </a:rPr>
              <a:t>主要故障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容错</a:t>
            </a:r>
            <a:r>
              <a:rPr lang="zh-CN" sz="1200">
                <a:latin typeface="微软雅黑" panose="020B0503020204020204" pitchFamily="34" charset="-122"/>
                <a:ea typeface="微软雅黑" panose="020B0503020204020204" pitchFamily="34" charset="-122"/>
                <a:cs typeface="微软雅黑" panose="020B0503020204020204" pitchFamily="34" charset="-122"/>
                <a:sym typeface="+mn-ea"/>
              </a:rPr>
              <a:t>内容如下：</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42950" lvl="1" indent="-285750">
              <a:lnSpc>
                <a:spcPct val="200000"/>
              </a:lnSpc>
              <a:buFont typeface="Wingdings" panose="05000000000000000000" charset="0"/>
              <a:buChar char="u"/>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主机上的</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硬件</a:t>
            </a:r>
            <a:r>
              <a:rPr lang="zh-CN" altLang="en-US"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部件</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故障</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（不直接导致主机无法运行的故障，例如硬盘故障、电源故障、风扇故障等等）</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的故障容错</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u"/>
            </a:pP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主机上的</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软件/</a:t>
            </a:r>
            <a:r>
              <a:rPr lang="zh-CN" altLang="en-US"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服务</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故障</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（不直接导致主机无法运行的故障，例如文件故障，资源故障，数据库故障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、服务整体故障</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等等）</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的故障容错</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u"/>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主机之间的</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网络通信故障</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（中断、闪断、丢包等）</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的故障容错</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u"/>
            </a:pPr>
            <a:r>
              <a:rPr lang="zh-CN" altLang="en-US" sz="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主机内部的</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数据一致性故障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的故障容错</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85750" lvl="0" indent="-285750">
              <a:lnSpc>
                <a:spcPct val="200000"/>
              </a:lnSpc>
              <a:buFont typeface="Wingdings" panose="05000000000000000000" charset="0"/>
              <a:buChar char="Ø"/>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系统级</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a:t>
            </a:r>
            <a:r>
              <a:rPr lang="zh-CN" sz="1200">
                <a:latin typeface="微软雅黑" panose="020B0503020204020204" pitchFamily="34" charset="-122"/>
                <a:ea typeface="微软雅黑" panose="020B0503020204020204" pitchFamily="34" charset="-122"/>
                <a:cs typeface="微软雅黑" panose="020B0503020204020204" pitchFamily="34" charset="-122"/>
                <a:sym typeface="+mn-ea"/>
              </a:rPr>
              <a:t>主要故障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容错</a:t>
            </a:r>
            <a:r>
              <a:rPr lang="zh-CN" sz="1200">
                <a:latin typeface="微软雅黑" panose="020B0503020204020204" pitchFamily="34" charset="-122"/>
                <a:ea typeface="微软雅黑" panose="020B0503020204020204" pitchFamily="34" charset="-122"/>
                <a:cs typeface="微软雅黑" panose="020B0503020204020204" pitchFamily="34" charset="-122"/>
                <a:sym typeface="+mn-ea"/>
              </a:rPr>
              <a:t>内容如下：</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u"/>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主机整体性故障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（硬件或者操作系统导致）的故障容错</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u"/>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主机间数据</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的</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数据一致性故障</a:t>
            </a:r>
            <a:r>
              <a:rPr lang="zh-CN" altLang="en-US" sz="1200">
                <a:latin typeface="微软雅黑" panose="020B0503020204020204" pitchFamily="34" charset="-122"/>
                <a:ea typeface="微软雅黑" panose="020B0503020204020204" pitchFamily="34" charset="-122"/>
                <a:cs typeface="微软雅黑" panose="020B0503020204020204" pitchFamily="34" charset="-122"/>
                <a:sym typeface="+mn-ea"/>
              </a:rPr>
              <a:t>的故障容错</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200000"/>
              </a:lnSpc>
              <a:buFont typeface="Wingdings" panose="05000000000000000000" charset="0"/>
              <a:buChar char="Ø"/>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站点级：</a:t>
            </a:r>
            <a:r>
              <a:rPr lang="zh-CN" sz="1200">
                <a:latin typeface="微软雅黑" panose="020B0503020204020204" pitchFamily="34" charset="-122"/>
                <a:ea typeface="微软雅黑" panose="020B0503020204020204" pitchFamily="34" charset="-122"/>
                <a:cs typeface="微软雅黑" panose="020B0503020204020204" pitchFamily="34" charset="-122"/>
              </a:rPr>
              <a:t>容错</a:t>
            </a:r>
            <a:r>
              <a:rPr lang="zh-CN" sz="1200">
                <a:latin typeface="微软雅黑" panose="020B0503020204020204" pitchFamily="34" charset="-122"/>
                <a:ea typeface="微软雅黑" panose="020B0503020204020204" pitchFamily="34" charset="-122"/>
                <a:cs typeface="微软雅黑" panose="020B0503020204020204" pitchFamily="34" charset="-122"/>
                <a:sym typeface="+mn-ea"/>
              </a:rPr>
              <a:t>系统整体故障（全局中断、关键业务中断、性能大幅下降等）</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9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能力框架</a:t>
            </a:r>
            <a:endParaRPr lang="zh-CN" altLang="en-US" sz="3600" dirty="0">
              <a:latin typeface="Arial" panose="020B0604020202020204" pitchFamily="34" charset="0"/>
            </a:endParaRPr>
          </a:p>
        </p:txBody>
      </p:sp>
      <p:sp>
        <p:nvSpPr>
          <p:cNvPr id="2" name="文本框 1"/>
          <p:cNvSpPr txBox="1"/>
          <p:nvPr/>
        </p:nvSpPr>
        <p:spPr>
          <a:xfrm>
            <a:off x="103505" y="581660"/>
            <a:ext cx="11174730" cy="6207125"/>
          </a:xfrm>
          <a:prstGeom prst="rect">
            <a:avLst/>
          </a:prstGeom>
          <a:noFill/>
        </p:spPr>
        <p:txBody>
          <a:bodyPr wrap="square" rtlCol="0" anchor="t">
            <a:noAutofit/>
          </a:bodyPr>
          <a:p>
            <a:pPr>
              <a:lnSpc>
                <a:spcPct val="200000"/>
              </a:lnSpc>
            </a:pPr>
            <a:r>
              <a:rPr lang="zh-CN" altLang="en-US" sz="2000">
                <a:latin typeface="微软雅黑" panose="020B0503020204020204" pitchFamily="34" charset="-122"/>
                <a:ea typeface="微软雅黑" panose="020B0503020204020204" pitchFamily="34" charset="-122"/>
                <a:cs typeface="微软雅黑" panose="020B0503020204020204" pitchFamily="34" charset="-122"/>
              </a:rPr>
              <a:t>故障容错的四个关键</a:t>
            </a:r>
            <a:r>
              <a:rPr lang="zh-CN" altLang="en-US" sz="2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能力</a:t>
            </a:r>
            <a:r>
              <a:rPr lang="zh-CN" altLang="en-US" sz="20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 检测、上报、隔离、恢复</a:t>
            </a:r>
            <a:endParaRPr lang="zh-CN" altLang="en-US" sz="2000">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200000"/>
              </a:lnSpc>
              <a:buFont typeface="Wingdings" panose="05000000000000000000" charset="0"/>
              <a:buChar char="Ø"/>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检测</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：这个就如同医生检查身体一样（例如中医的望闻问切，西医的体温计、血压计、血常规，尿常规，CT、核磁共振等等），采用一定的方法采集</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系统对象</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的</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特征</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并与</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特定标准</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进行</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比对</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，不符合标准的即为故障</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200000"/>
              </a:lnSpc>
              <a:buFont typeface="Wingdings" panose="05000000000000000000" charset="0"/>
              <a:buChar char="Ø"/>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上报</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：就是故障告警，并非所有的故障都需要要上报告警。需要</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人工介入处理</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的故障才需要上报告警，系统可自动</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修复</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的无需上报告警</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200000"/>
              </a:lnSpc>
              <a:buFont typeface="Wingdings" panose="05000000000000000000" charset="0"/>
              <a:buChar char="Ø"/>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隔离</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：将故障的</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部件（整体或者局部）</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或者</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模块</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从系统中</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剔除</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出去，不再提供业务（不让业务分发到这里），是故障自动恢复的一种方</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85750" lvl="0" indent="-285750">
              <a:lnSpc>
                <a:spcPct val="200000"/>
              </a:lnSpc>
              <a:buFont typeface="Wingdings" panose="05000000000000000000" charset="0"/>
              <a:buChar char="Ø"/>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恢复</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：指的是</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不影响业务（业务恢复）</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了，至于故障本身可能是未恢复的，比如进程异常退出被重新拉起，这样对业务没有影响了，但是导致进程异常退出本身的原因可能是没被恢复的。把人工介入进行故障本身恢复的措施叫做</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修复</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，以做区别，</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自动恢复</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就是系统通过自身的容错机制保证故障不会导致业务中断和数据丢失，例如进程挂死了，能够重启进程继续业务，内存泄漏了内存释放泄漏的内存，某个数据副本坏了能够重建数据副本，系统过载了不会死机等等</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人工恢复</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1085850" lvl="2" indent="-171450">
              <a:lnSpc>
                <a:spcPct val="200000"/>
              </a:lnSpc>
              <a:buFont typeface="Wingdings" panose="05000000000000000000" charset="0"/>
              <a:buChar char="u"/>
            </a:pP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系统</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尚未具备自动恢复能力</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包含两种情况，一是</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未检测到故障</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，比如没有内存泄漏检测机制，二是检测到了</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没有主动</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自动</a:t>
            </a: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恢复</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，比如硬盘慢盘还不能自动隔离）</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1085850" lvl="2" indent="-171450">
              <a:lnSpc>
                <a:spcPct val="200000"/>
              </a:lnSpc>
              <a:buFont typeface="Wingdings" panose="05000000000000000000" charset="0"/>
              <a:buChar char="u"/>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超过了系统的冗余能力</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比如多点故障，主备双机的话，两个主机都故障了；存储2副本的话，2个副本都故障了等</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9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设计指导之故障容错</a:t>
            </a:r>
            <a:endParaRPr lang="zh-CN" altLang="en-US" sz="3600" dirty="0">
              <a:latin typeface="Arial" panose="020B0604020202020204" pitchFamily="34" charset="0"/>
            </a:endParaRPr>
          </a:p>
        </p:txBody>
      </p:sp>
      <p:sp>
        <p:nvSpPr>
          <p:cNvPr id="2" name="文本框 1"/>
          <p:cNvSpPr txBox="1"/>
          <p:nvPr/>
        </p:nvSpPr>
        <p:spPr>
          <a:xfrm>
            <a:off x="173355" y="725170"/>
            <a:ext cx="11104880" cy="4769485"/>
          </a:xfrm>
          <a:prstGeom prst="rect">
            <a:avLst/>
          </a:prstGeom>
          <a:noFill/>
        </p:spPr>
        <p:txBody>
          <a:bodyPr wrap="square" rtlCol="0" anchor="t">
            <a:spAutoFit/>
          </a:bodyPr>
          <a:p>
            <a:pPr>
              <a:lnSpc>
                <a:spcPct val="200000"/>
              </a:lnSpc>
            </a:pPr>
            <a:r>
              <a:rPr lang="zh-CN" altLang="en-US" sz="2000">
                <a:latin typeface="微软雅黑" panose="020B0503020204020204" pitchFamily="34" charset="-122"/>
                <a:ea typeface="微软雅黑" panose="020B0503020204020204" pitchFamily="34" charset="-122"/>
                <a:cs typeface="微软雅黑" panose="020B0503020204020204" pitchFamily="34" charset="-122"/>
              </a:rPr>
              <a:t>故障容错</a:t>
            </a:r>
            <a:r>
              <a:rPr lang="zh-CN" altLang="en-US" sz="2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框架</a:t>
            </a:r>
            <a:r>
              <a:rPr lang="zh-CN" altLang="en-US" sz="2000">
                <a:latin typeface="微软雅黑" panose="020B0503020204020204" pitchFamily="34" charset="-122"/>
                <a:ea typeface="微软雅黑" panose="020B0503020204020204" pitchFamily="34" charset="-122"/>
                <a:cs typeface="微软雅黑" panose="020B0503020204020204" pitchFamily="34" charset="-122"/>
              </a:rPr>
              <a:t>设计指导：</a:t>
            </a:r>
            <a:endParaRPr lang="zh-CN" altLang="en-US" sz="2000">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200000"/>
              </a:lnSpc>
              <a:buFont typeface="Wingdings" panose="05000000000000000000" charset="0"/>
              <a:buChar char="Ø"/>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故障容错是要通过</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故障对象之外</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的</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第三方服务</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来进行的，也就是说故障对象本身无法对自己进行故障进行容错，否则就会形成悖论</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200000"/>
              </a:lnSpc>
              <a:buFont typeface="Wingdings" panose="05000000000000000000" charset="0"/>
              <a:buChar char="Ø"/>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从系统层面来看，这个第三方服务一般体现为一个独立于业务服务之外的专有服务，在本文中叫做</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可靠性服务</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200000"/>
              </a:lnSpc>
              <a:buFont typeface="Wingdings" panose="05000000000000000000" charset="0"/>
              <a:buChar char="Ø"/>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可靠性服务里面包含了</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检测子服务，上报子服务，隔离子服务，恢复子服务</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这四个子服务，通常情况下，检测和上报子服务是在一起的，隔离与恢复子服务是在一起的</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nSpc>
                <a:spcPct val="200000"/>
              </a:lnSpc>
              <a:buFont typeface="Wingdings" panose="05000000000000000000" charset="0"/>
              <a:buChar char="Ø"/>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基于系统架构来看，故障对象可以是主机上的某个硬件部件、软件模块，主机本身、网络（网络设备、网络连接）、整个系统/站点/局点（断电了），那么</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可靠性服务</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也就要体现在不同的</a:t>
            </a:r>
            <a:r>
              <a:rPr lang="zh-CN" altLang="en-US"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层级</a:t>
            </a:r>
            <a:r>
              <a:rPr lang="zh-CN" altLang="en-US" sz="14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主机上的软件模块故障</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通常</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检测和上报</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子服务是部署在</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主机内</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的，</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隔离与恢复</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子服务有</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主机内</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和</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主机外</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（一般是管理节点或者控制节点上）两种部署方式</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对于可以在本地进行恢复的故障，可靠性服务优先部署在本地（不建议部署在主机外）</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对于需要在系统层面上决定和实施恢复措施的（例如服务亚健康），可靠性服务要部署在</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主机外</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（管控节点）</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9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设计指导之故障容错</a:t>
            </a:r>
            <a:endParaRPr lang="zh-CN" altLang="en-US" sz="3600" dirty="0">
              <a:latin typeface="Arial" panose="020B0604020202020204" pitchFamily="34" charset="0"/>
            </a:endParaRPr>
          </a:p>
        </p:txBody>
      </p:sp>
      <p:sp>
        <p:nvSpPr>
          <p:cNvPr id="2" name="文本框 1"/>
          <p:cNvSpPr txBox="1"/>
          <p:nvPr/>
        </p:nvSpPr>
        <p:spPr>
          <a:xfrm>
            <a:off x="103505" y="588010"/>
            <a:ext cx="11164570" cy="5815965"/>
          </a:xfrm>
          <a:prstGeom prst="rect">
            <a:avLst/>
          </a:prstGeom>
          <a:noFill/>
        </p:spPr>
        <p:txBody>
          <a:bodyPr wrap="square" rtlCol="0" anchor="t">
            <a:spAutoFit/>
          </a:bodyPr>
          <a:p>
            <a:pPr>
              <a:lnSpc>
                <a:spcPct val="200000"/>
              </a:lnSpc>
            </a:pPr>
            <a:r>
              <a:rPr lang="zh-CN" altLang="en-US" sz="2000">
                <a:latin typeface="微软雅黑" panose="020B0503020204020204" pitchFamily="34" charset="-122"/>
                <a:ea typeface="微软雅黑" panose="020B0503020204020204" pitchFamily="34" charset="-122"/>
                <a:cs typeface="微软雅黑" panose="020B0503020204020204" pitchFamily="34" charset="-122"/>
                <a:sym typeface="+mn-ea"/>
              </a:rPr>
              <a:t>故障容错</a:t>
            </a:r>
            <a:r>
              <a:rPr lang="zh-CN" altLang="en-US" sz="2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框架</a:t>
            </a:r>
            <a:r>
              <a:rPr lang="zh-CN" altLang="en-US" sz="2000">
                <a:latin typeface="微软雅黑" panose="020B0503020204020204" pitchFamily="34" charset="-122"/>
                <a:ea typeface="微软雅黑" panose="020B0503020204020204" pitchFamily="34" charset="-122"/>
                <a:cs typeface="微软雅黑" panose="020B0503020204020204" pitchFamily="34" charset="-122"/>
                <a:sym typeface="+mn-ea"/>
              </a:rPr>
              <a:t>设计指导</a:t>
            </a:r>
            <a:r>
              <a:rPr lang="zh-CN" altLang="en-US" sz="20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20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主机上的硬件部件故障</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：主机上的硬件部件有两类，一种是业务直接访问和管理的（CPU、内存、网卡、硬盘），另一种是业务处理无关的（电源、风扇、主板、总线、PCIE接口、背板、卡槽等）</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业务相关的硬件</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：可靠性服务分为两部分，</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657350" lvl="3" indent="-285750">
              <a:lnSpc>
                <a:spcPct val="200000"/>
              </a:lnSpc>
              <a:buFont typeface="Wingdings" panose="05000000000000000000" charset="0"/>
              <a:buChar char="n"/>
            </a:pPr>
            <a:r>
              <a:rPr lang="en-US" altLang="zh-CN" sz="1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独立</a:t>
            </a:r>
            <a:r>
              <a:rPr lang="en-US" altLang="zh-CN" sz="1000">
                <a:latin typeface="微软雅黑" panose="020B0503020204020204" pitchFamily="34" charset="-122"/>
                <a:ea typeface="微软雅黑" panose="020B0503020204020204" pitchFamily="34" charset="-122"/>
                <a:cs typeface="微软雅黑" panose="020B0503020204020204" pitchFamily="34" charset="-122"/>
              </a:rPr>
              <a:t>的</a:t>
            </a:r>
            <a:r>
              <a:rPr lang="en-US" altLang="zh-CN" sz="1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服务</a:t>
            </a:r>
            <a:r>
              <a:rPr lang="zh-CN" altLang="en-US" sz="1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000">
                <a:latin typeface="微软雅黑" panose="020B0503020204020204" pitchFamily="34" charset="-122"/>
                <a:ea typeface="微软雅黑" panose="020B0503020204020204" pitchFamily="34" charset="-122"/>
                <a:cs typeface="微软雅黑" panose="020B0503020204020204" pitchFamily="34" charset="-122"/>
              </a:rPr>
              <a:t>通常在BMC里面部署一部分—进行故障检测、部分隔离与恢复，在主机内（操作系统里面）部署一部分—进行故障检测、上报、部分隔离与恢复，例如内存UE隔离，硬盘慢盘检测与告警、CPU故障告警等</a:t>
            </a:r>
            <a:endParaRPr lang="en-US" altLang="zh-CN" sz="1000">
              <a:latin typeface="微软雅黑" panose="020B0503020204020204" pitchFamily="34" charset="-122"/>
              <a:ea typeface="微软雅黑" panose="020B0503020204020204" pitchFamily="34" charset="-122"/>
              <a:cs typeface="微软雅黑" panose="020B0503020204020204" pitchFamily="34" charset="-122"/>
            </a:endParaRPr>
          </a:p>
          <a:p>
            <a:pPr marL="1657350" lvl="3" indent="-285750">
              <a:lnSpc>
                <a:spcPct val="200000"/>
              </a:lnSpc>
              <a:buFont typeface="Wingdings" panose="05000000000000000000" charset="0"/>
              <a:buChar char="n"/>
            </a:pPr>
            <a:r>
              <a:rPr lang="en-US" altLang="zh-CN" sz="1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内置</a:t>
            </a:r>
            <a:r>
              <a:rPr lang="en-US" altLang="zh-CN" sz="1000">
                <a:latin typeface="微软雅黑" panose="020B0503020204020204" pitchFamily="34" charset="-122"/>
                <a:ea typeface="微软雅黑" panose="020B0503020204020204" pitchFamily="34" charset="-122"/>
                <a:cs typeface="微软雅黑" panose="020B0503020204020204" pitchFamily="34" charset="-122"/>
              </a:rPr>
              <a:t>在业务模块里面</a:t>
            </a:r>
            <a:r>
              <a:rPr lang="zh-CN" altLang="en-US" sz="10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000">
                <a:latin typeface="微软雅黑" panose="020B0503020204020204" pitchFamily="34" charset="-122"/>
                <a:ea typeface="微软雅黑" panose="020B0503020204020204" pitchFamily="34" charset="-122"/>
                <a:cs typeface="微软雅黑" panose="020B0503020204020204" pitchFamily="34" charset="-122"/>
              </a:rPr>
              <a:t>例如对硬盘坏道重映射，硬盘超时检测与隔离</a:t>
            </a:r>
            <a:endParaRPr lang="en-US" altLang="zh-CN" sz="10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业务无关的硬件</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657350" lvl="3" indent="-285750">
              <a:lnSpc>
                <a:spcPct val="200000"/>
              </a:lnSpc>
              <a:buFont typeface="Wingdings" panose="05000000000000000000" charset="0"/>
              <a:buChar char="n"/>
            </a:pPr>
            <a:r>
              <a:rPr lang="en-US" altLang="zh-CN" sz="1000">
                <a:latin typeface="微软雅黑" panose="020B0503020204020204" pitchFamily="34" charset="-122"/>
                <a:ea typeface="微软雅黑" panose="020B0503020204020204" pitchFamily="34" charset="-122"/>
                <a:cs typeface="微软雅黑" panose="020B0503020204020204" pitchFamily="34" charset="-122"/>
                <a:sym typeface="+mn-ea"/>
              </a:rPr>
              <a:t>可靠性服务</a:t>
            </a:r>
            <a:r>
              <a:rPr lang="en-US" altLang="zh-CN" sz="1000">
                <a:latin typeface="微软雅黑" panose="020B0503020204020204" pitchFamily="34" charset="-122"/>
                <a:ea typeface="微软雅黑" panose="020B0503020204020204" pitchFamily="34" charset="-122"/>
                <a:cs typeface="微软雅黑" panose="020B0503020204020204" pitchFamily="34" charset="-122"/>
              </a:rPr>
              <a:t>主要部署在</a:t>
            </a:r>
            <a:r>
              <a:rPr lang="en-US" altLang="zh-CN" sz="1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BMC</a:t>
            </a:r>
            <a:r>
              <a:rPr lang="en-US" altLang="zh-CN" sz="1000">
                <a:latin typeface="微软雅黑" panose="020B0503020204020204" pitchFamily="34" charset="-122"/>
                <a:ea typeface="微软雅黑" panose="020B0503020204020204" pitchFamily="34" charset="-122"/>
                <a:cs typeface="微软雅黑" panose="020B0503020204020204" pitchFamily="34" charset="-122"/>
              </a:rPr>
              <a:t>里面</a:t>
            </a:r>
            <a:r>
              <a:rPr lang="zh-CN" altLang="en-US" sz="10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000">
                <a:latin typeface="微软雅黑" panose="020B0503020204020204" pitchFamily="34" charset="-122"/>
                <a:ea typeface="微软雅黑" panose="020B0503020204020204" pitchFamily="34" charset="-122"/>
                <a:cs typeface="微软雅黑" panose="020B0503020204020204" pitchFamily="34" charset="-122"/>
              </a:rPr>
              <a:t>主要是进行故障检测、部分隔离与恢复，例如电源冗余切换</a:t>
            </a:r>
            <a:endParaRPr lang="en-US" altLang="zh-CN" sz="1000">
              <a:latin typeface="微软雅黑" panose="020B0503020204020204" pitchFamily="34" charset="-122"/>
              <a:ea typeface="微软雅黑" panose="020B0503020204020204" pitchFamily="34" charset="-122"/>
              <a:cs typeface="微软雅黑" panose="020B0503020204020204" pitchFamily="34" charset="-122"/>
            </a:endParaRPr>
          </a:p>
          <a:p>
            <a:pPr marL="1657350" lvl="3" indent="-285750">
              <a:lnSpc>
                <a:spcPct val="200000"/>
              </a:lnSpc>
              <a:buFont typeface="Wingdings" panose="05000000000000000000" charset="0"/>
              <a:buChar char="n"/>
            </a:pPr>
            <a:r>
              <a:rPr lang="en-US" altLang="zh-CN" sz="1000">
                <a:latin typeface="微软雅黑" panose="020B0503020204020204" pitchFamily="34" charset="-122"/>
                <a:ea typeface="微软雅黑" panose="020B0503020204020204" pitchFamily="34" charset="-122"/>
                <a:cs typeface="微软雅黑" panose="020B0503020204020204" pitchFamily="34" charset="-122"/>
              </a:rPr>
              <a:t>在</a:t>
            </a:r>
            <a:r>
              <a:rPr lang="en-US" altLang="zh-CN" sz="1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主机内</a:t>
            </a:r>
            <a:r>
              <a:rPr lang="en-US" altLang="zh-CN" sz="1000">
                <a:latin typeface="微软雅黑" panose="020B0503020204020204" pitchFamily="34" charset="-122"/>
                <a:ea typeface="微软雅黑" panose="020B0503020204020204" pitchFamily="34" charset="-122"/>
                <a:cs typeface="微软雅黑" panose="020B0503020204020204" pitchFamily="34" charset="-122"/>
              </a:rPr>
              <a:t>（操作系统里面）也会部署</a:t>
            </a:r>
            <a:r>
              <a:rPr lang="zh-CN" altLang="en-US" sz="10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000">
                <a:latin typeface="微软雅黑" panose="020B0503020204020204" pitchFamily="34" charset="-122"/>
                <a:ea typeface="微软雅黑" panose="020B0503020204020204" pitchFamily="34" charset="-122"/>
                <a:cs typeface="微软雅黑" panose="020B0503020204020204" pitchFamily="34" charset="-122"/>
              </a:rPr>
              <a:t>主要是进行故障上报，部分隔离与恢复，例如上报电源故障触发人工更换</a:t>
            </a:r>
            <a:endParaRPr lang="en-US" altLang="zh-CN" sz="10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综上所述， 其实无论哪类硬件部件，在本主机BMC中都要有可靠性服务对硬件本身进行故障检测（操作系统无法检测的故障）和部分隔离与恢复（硬件层面可进行隔离和恢复的，例如电源、风扇，系统盘故障），</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543050" lvl="3" indent="-171450">
              <a:lnSpc>
                <a:spcPct val="200000"/>
              </a:lnSpc>
              <a:buFont typeface="Wingdings" panose="05000000000000000000" charset="0"/>
              <a:buChar char="n"/>
            </a:pPr>
            <a:r>
              <a:rPr lang="en-US" altLang="zh-CN" sz="1000">
                <a:latin typeface="微软雅黑" panose="020B0503020204020204" pitchFamily="34" charset="-122"/>
                <a:ea typeface="微软雅黑" panose="020B0503020204020204" pitchFamily="34" charset="-122"/>
                <a:cs typeface="微软雅黑" panose="020B0503020204020204" pitchFamily="34" charset="-122"/>
              </a:rPr>
              <a:t>在主机内（操作系统层面）都会有可靠性服务对硬件进行故障检测（BMC中无法检测的故障，例如硬盘慢盘，SSD寿命、网络丢包等）和部分隔离与恢复（不需要业务接入的隔离与恢复，例如网络Bond主动切换）；</a:t>
            </a:r>
            <a:endParaRPr lang="en-US" altLang="zh-CN" sz="1000">
              <a:latin typeface="微软雅黑" panose="020B0503020204020204" pitchFamily="34" charset="-122"/>
              <a:ea typeface="微软雅黑" panose="020B0503020204020204" pitchFamily="34" charset="-122"/>
              <a:cs typeface="微软雅黑" panose="020B0503020204020204" pitchFamily="34" charset="-122"/>
            </a:endParaRPr>
          </a:p>
          <a:p>
            <a:pPr marL="1543050" lvl="3" indent="-171450">
              <a:lnSpc>
                <a:spcPct val="200000"/>
              </a:lnSpc>
              <a:buFont typeface="Wingdings" panose="05000000000000000000" charset="0"/>
              <a:buChar char="n"/>
            </a:pPr>
            <a:r>
              <a:rPr lang="en-US" altLang="zh-CN" sz="1000">
                <a:latin typeface="微软雅黑" panose="020B0503020204020204" pitchFamily="34" charset="-122"/>
                <a:ea typeface="微软雅黑" panose="020B0503020204020204" pitchFamily="34" charset="-122"/>
                <a:cs typeface="微软雅黑" panose="020B0503020204020204" pitchFamily="34" charset="-122"/>
              </a:rPr>
              <a:t>对于业务相关硬件，有一些虽然在主机内的可靠性服务进行了故障检测与上报，但是故障隔离与恢复需要业务层面进行决策和执行（例如硬盘慢盘，SSD寿命到期，硬盘高温等等），因此这部分的可靠性服务通常内置在业务服务里面</a:t>
            </a:r>
            <a:endParaRPr lang="en-US" altLang="zh-CN" sz="10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075"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3076" name="图片 8"/>
          <p:cNvPicPr>
            <a:picLocks noChangeAspect="1"/>
          </p:cNvPicPr>
          <p:nvPr/>
        </p:nvPicPr>
        <p:blipFill>
          <a:blip r:embed="rId1"/>
          <a:stretch>
            <a:fillRect/>
          </a:stretch>
        </p:blipFill>
        <p:spPr>
          <a:xfrm>
            <a:off x="9051925" y="508000"/>
            <a:ext cx="1706563" cy="590550"/>
          </a:xfrm>
          <a:prstGeom prst="rect">
            <a:avLst/>
          </a:prstGeom>
          <a:noFill/>
          <a:ln w="9525">
            <a:noFill/>
          </a:ln>
        </p:spPr>
      </p:pic>
      <p:sp>
        <p:nvSpPr>
          <p:cNvPr id="3077" name="文本框 14"/>
          <p:cNvSpPr/>
          <p:nvPr/>
        </p:nvSpPr>
        <p:spPr>
          <a:xfrm>
            <a:off x="6499225" y="2191385"/>
            <a:ext cx="1532255" cy="433705"/>
          </a:xfrm>
          <a:prstGeom prst="rect">
            <a:avLst/>
          </a:prstGeom>
          <a:noFill/>
          <a:ln w="9525">
            <a:noFill/>
          </a:ln>
        </p:spPr>
        <p:txBody>
          <a:bodyPr wrap="square" lIns="64802" tIns="32401" rIns="64802" bIns="32401">
            <a:spAutoFit/>
          </a:bodyPr>
          <a:p>
            <a:pPr eaLnBrk="1" hangingPunct="1"/>
            <a:r>
              <a:rPr lang="zh-CN" altLang="en-US" sz="2400"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基本理念</a:t>
            </a:r>
            <a:endParaRPr lang="zh-CN" altLang="en-US" dirty="0">
              <a:latin typeface="Arial" panose="020B0604020202020204" pitchFamily="34" charset="0"/>
            </a:endParaRPr>
          </a:p>
        </p:txBody>
      </p:sp>
      <p:sp>
        <p:nvSpPr>
          <p:cNvPr id="3078" name="文本框 15"/>
          <p:cNvSpPr/>
          <p:nvPr/>
        </p:nvSpPr>
        <p:spPr>
          <a:xfrm>
            <a:off x="6499225" y="2818130"/>
            <a:ext cx="1569085" cy="433705"/>
          </a:xfrm>
          <a:prstGeom prst="rect">
            <a:avLst/>
          </a:prstGeom>
          <a:noFill/>
          <a:ln w="9525">
            <a:noFill/>
          </a:ln>
        </p:spPr>
        <p:txBody>
          <a:bodyPr wrap="square" lIns="64802" tIns="32401" rIns="64802" bIns="32401">
            <a:spAutoFit/>
          </a:bodyPr>
          <a:p>
            <a:pPr eaLnBrk="1" hangingPunct="1"/>
            <a:r>
              <a:rPr lang="zh-CN" altLang="en-US" sz="2400"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技术全景</a:t>
            </a:r>
            <a:endParaRPr lang="zh-CN" altLang="en-US" dirty="0">
              <a:latin typeface="Arial" panose="020B0604020202020204" pitchFamily="34" charset="0"/>
            </a:endParaRPr>
          </a:p>
        </p:txBody>
      </p:sp>
      <p:sp>
        <p:nvSpPr>
          <p:cNvPr id="3079" name="文本框 15"/>
          <p:cNvSpPr/>
          <p:nvPr/>
        </p:nvSpPr>
        <p:spPr>
          <a:xfrm>
            <a:off x="6477000" y="3470910"/>
            <a:ext cx="1532255" cy="433705"/>
          </a:xfrm>
          <a:prstGeom prst="rect">
            <a:avLst/>
          </a:prstGeom>
          <a:noFill/>
          <a:ln w="9525">
            <a:noFill/>
          </a:ln>
        </p:spPr>
        <p:txBody>
          <a:bodyPr wrap="square" lIns="64802" tIns="32401" rIns="64802" bIns="32401">
            <a:spAutoFit/>
          </a:bodyPr>
          <a:p>
            <a:pPr eaLnBrk="1" hangingPunct="1"/>
            <a:r>
              <a:rPr lang="zh-CN" altLang="en-US" sz="2400"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故障管理</a:t>
            </a:r>
            <a:endParaRPr lang="zh-CN" altLang="en-US" dirty="0">
              <a:latin typeface="Arial" panose="020B0604020202020204" pitchFamily="34" charset="0"/>
            </a:endParaRPr>
          </a:p>
        </p:txBody>
      </p:sp>
      <p:sp>
        <p:nvSpPr>
          <p:cNvPr id="3080" name="矩形 17"/>
          <p:cNvSpPr/>
          <p:nvPr/>
        </p:nvSpPr>
        <p:spPr>
          <a:xfrm>
            <a:off x="2932113" y="2871788"/>
            <a:ext cx="1349375" cy="790575"/>
          </a:xfrm>
          <a:prstGeom prst="rect">
            <a:avLst/>
          </a:prstGeom>
          <a:noFill/>
          <a:ln w="9525">
            <a:noFill/>
          </a:ln>
        </p:spPr>
        <p:txBody>
          <a:bodyPr wrap="none">
            <a:spAutoFit/>
          </a:bodyPr>
          <a:p>
            <a:pPr eaLnBrk="1" hangingPunct="1"/>
            <a:r>
              <a:rPr lang="zh-CN" altLang="en-US" sz="45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目录</a:t>
            </a:r>
            <a:endParaRPr lang="zh-CN" altLang="en-US" dirty="0">
              <a:latin typeface="Arial" panose="020B0604020202020204" pitchFamily="34" charset="0"/>
            </a:endParaRPr>
          </a:p>
        </p:txBody>
      </p:sp>
      <p:sp>
        <p:nvSpPr>
          <p:cNvPr id="3081" name="文本框 18"/>
          <p:cNvSpPr/>
          <p:nvPr/>
        </p:nvSpPr>
        <p:spPr>
          <a:xfrm>
            <a:off x="6126163" y="2192655"/>
            <a:ext cx="373062" cy="831850"/>
          </a:xfrm>
          <a:prstGeom prst="rect">
            <a:avLst/>
          </a:prstGeom>
          <a:noFill/>
          <a:ln w="9525">
            <a:noFill/>
          </a:ln>
        </p:spPr>
        <p:txBody>
          <a:bodyPr wrap="none">
            <a:spAutoFit/>
          </a:bodyPr>
          <a:p>
            <a:pPr eaLnBrk="1" hangingPunct="1"/>
            <a:r>
              <a:rPr lang="en-US" altLang="zh-CN"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endParaRPr lang="zh-CN" altLang="en-US" sz="2400" dirty="0">
              <a:solidFill>
                <a:srgbClr val="366AB5"/>
              </a:solidFill>
              <a:latin typeface="Calibri" panose="020F0502020204030204" pitchFamily="34" charset="0"/>
              <a:sym typeface="宋体" panose="02010600030101010101" pitchFamily="2" charset="-122"/>
            </a:endParaRPr>
          </a:p>
        </p:txBody>
      </p:sp>
      <p:sp>
        <p:nvSpPr>
          <p:cNvPr id="3082" name="文本框 22"/>
          <p:cNvSpPr/>
          <p:nvPr/>
        </p:nvSpPr>
        <p:spPr>
          <a:xfrm>
            <a:off x="6110288" y="4320858"/>
            <a:ext cx="184150" cy="831850"/>
          </a:xfrm>
          <a:prstGeom prst="rect">
            <a:avLst/>
          </a:prstGeom>
          <a:noFill/>
          <a:ln w="9525">
            <a:noFill/>
          </a:ln>
        </p:spPr>
        <p:txBody>
          <a:bodyPr wrap="none">
            <a:spAutoFit/>
          </a:bodyPr>
          <a:p>
            <a:pPr eaLnBrk="1" hangingPunct="1"/>
            <a:endParaRPr lang="zh-CN" altLang="zh-CN" sz="2400" b="1" dirty="0">
              <a:solidFill>
                <a:srgbClr val="BFBFBF"/>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endParaRPr lang="zh-CN" altLang="zh-CN" sz="2400" dirty="0">
              <a:solidFill>
                <a:srgbClr val="BFBFBF"/>
              </a:solidFill>
              <a:latin typeface="Calibri" panose="020F0502020204030204" pitchFamily="34" charset="0"/>
              <a:sym typeface="宋体" panose="02010600030101010101" pitchFamily="2" charset="-122"/>
            </a:endParaRPr>
          </a:p>
        </p:txBody>
      </p:sp>
      <p:sp>
        <p:nvSpPr>
          <p:cNvPr id="3083" name="文本框 23"/>
          <p:cNvSpPr/>
          <p:nvPr/>
        </p:nvSpPr>
        <p:spPr>
          <a:xfrm>
            <a:off x="6126163" y="2814955"/>
            <a:ext cx="373062" cy="830263"/>
          </a:xfrm>
          <a:prstGeom prst="rect">
            <a:avLst/>
          </a:prstGeom>
          <a:noFill/>
          <a:ln w="9525">
            <a:noFill/>
          </a:ln>
        </p:spPr>
        <p:txBody>
          <a:bodyPr wrap="none">
            <a:spAutoFit/>
          </a:bodyPr>
          <a:p>
            <a:pPr eaLnBrk="1" hangingPunct="1"/>
            <a:r>
              <a:rPr lang="en-US" altLang="zh-CN"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endParaRPr lang="zh-CN" altLang="en-US" sz="2400" dirty="0">
              <a:solidFill>
                <a:srgbClr val="366AB5"/>
              </a:solidFill>
              <a:latin typeface="Calibri" panose="020F0502020204030204" pitchFamily="34" charset="0"/>
              <a:sym typeface="宋体" panose="02010600030101010101" pitchFamily="2" charset="-122"/>
            </a:endParaRPr>
          </a:p>
        </p:txBody>
      </p:sp>
      <p:sp>
        <p:nvSpPr>
          <p:cNvPr id="3084" name="文本框 24"/>
          <p:cNvSpPr/>
          <p:nvPr/>
        </p:nvSpPr>
        <p:spPr>
          <a:xfrm>
            <a:off x="6126163" y="3449955"/>
            <a:ext cx="373062" cy="831850"/>
          </a:xfrm>
          <a:prstGeom prst="rect">
            <a:avLst/>
          </a:prstGeom>
          <a:noFill/>
          <a:ln w="9525">
            <a:noFill/>
          </a:ln>
        </p:spPr>
        <p:txBody>
          <a:bodyPr wrap="none">
            <a:spAutoFit/>
          </a:bodyPr>
          <a:p>
            <a:pPr eaLnBrk="1" hangingPunct="1"/>
            <a:r>
              <a:rPr lang="en-US" altLang="zh-CN"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endParaRPr lang="zh-CN" altLang="en-US" sz="2400" dirty="0">
              <a:solidFill>
                <a:srgbClr val="366AB5"/>
              </a:solidFill>
              <a:latin typeface="Calibri" panose="020F0502020204030204" pitchFamily="34" charset="0"/>
              <a:sym typeface="宋体" panose="02010600030101010101" pitchFamily="2" charset="-122"/>
            </a:endParaRPr>
          </a:p>
        </p:txBody>
      </p:sp>
      <p:sp>
        <p:nvSpPr>
          <p:cNvPr id="2" name="文本框 15"/>
          <p:cNvSpPr/>
          <p:nvPr/>
        </p:nvSpPr>
        <p:spPr>
          <a:xfrm>
            <a:off x="6459220" y="4020820"/>
            <a:ext cx="1550670" cy="433705"/>
          </a:xfrm>
          <a:prstGeom prst="rect">
            <a:avLst/>
          </a:prstGeom>
          <a:noFill/>
          <a:ln w="9525">
            <a:noFill/>
          </a:ln>
        </p:spPr>
        <p:txBody>
          <a:bodyPr wrap="square" lIns="64802" tIns="32401" rIns="64802" bIns="32401">
            <a:spAutoFit/>
          </a:bodyPr>
          <a:p>
            <a:pPr eaLnBrk="1" hangingPunct="1"/>
            <a:r>
              <a:rPr lang="zh-CN" altLang="en-US" sz="2400"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冗余设计</a:t>
            </a:r>
            <a:endParaRPr lang="zh-CN" altLang="en-US" dirty="0">
              <a:latin typeface="Arial" panose="020B0604020202020204" pitchFamily="34" charset="0"/>
            </a:endParaRPr>
          </a:p>
        </p:txBody>
      </p:sp>
      <p:sp>
        <p:nvSpPr>
          <p:cNvPr id="3" name="文本框 24"/>
          <p:cNvSpPr/>
          <p:nvPr/>
        </p:nvSpPr>
        <p:spPr>
          <a:xfrm>
            <a:off x="6108383" y="3999865"/>
            <a:ext cx="370840" cy="460375"/>
          </a:xfrm>
          <a:prstGeom prst="rect">
            <a:avLst/>
          </a:prstGeom>
          <a:noFill/>
          <a:ln w="9525">
            <a:noFill/>
          </a:ln>
        </p:spPr>
        <p:txBody>
          <a:bodyPr wrap="none">
            <a:spAutoFit/>
          </a:bodyPr>
          <a:p>
            <a:pPr eaLnBrk="1" hangingPunct="1"/>
            <a:r>
              <a:rPr lang="en-US"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4</a:t>
            </a:r>
            <a:endParaRPr lang="en-US" sz="2400" dirty="0">
              <a:solidFill>
                <a:srgbClr val="366AB5"/>
              </a:solidFill>
              <a:latin typeface="Calibri" panose="020F0502020204030204" pitchFamily="34" charset="0"/>
              <a:sym typeface="宋体" panose="02010600030101010101" pitchFamily="2" charset="-122"/>
            </a:endParaRPr>
          </a:p>
        </p:txBody>
      </p:sp>
      <p:sp>
        <p:nvSpPr>
          <p:cNvPr id="4" name="文本框 15"/>
          <p:cNvSpPr/>
          <p:nvPr/>
        </p:nvSpPr>
        <p:spPr>
          <a:xfrm>
            <a:off x="6459220" y="4570730"/>
            <a:ext cx="1550670" cy="433705"/>
          </a:xfrm>
          <a:prstGeom prst="rect">
            <a:avLst/>
          </a:prstGeom>
          <a:noFill/>
          <a:ln w="9525">
            <a:noFill/>
          </a:ln>
        </p:spPr>
        <p:txBody>
          <a:bodyPr wrap="square" lIns="64802" tIns="32401" rIns="64802" bIns="32401">
            <a:spAutoFit/>
          </a:bodyPr>
          <a:p>
            <a:pPr eaLnBrk="1" hangingPunct="1"/>
            <a:r>
              <a:rPr lang="zh-CN" altLang="en-US" sz="2400"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关键机制</a:t>
            </a:r>
            <a:endParaRPr lang="zh-CN" altLang="en-US" dirty="0">
              <a:latin typeface="Arial" panose="020B0604020202020204" pitchFamily="34" charset="0"/>
            </a:endParaRPr>
          </a:p>
        </p:txBody>
      </p:sp>
      <p:sp>
        <p:nvSpPr>
          <p:cNvPr id="5" name="文本框 24"/>
          <p:cNvSpPr/>
          <p:nvPr/>
        </p:nvSpPr>
        <p:spPr>
          <a:xfrm>
            <a:off x="6108383" y="4549775"/>
            <a:ext cx="370840" cy="460375"/>
          </a:xfrm>
          <a:prstGeom prst="rect">
            <a:avLst/>
          </a:prstGeom>
          <a:noFill/>
          <a:ln w="9525">
            <a:noFill/>
          </a:ln>
        </p:spPr>
        <p:txBody>
          <a:bodyPr wrap="none">
            <a:spAutoFit/>
          </a:bodyPr>
          <a:p>
            <a:pPr eaLnBrk="1" hangingPunct="1"/>
            <a:r>
              <a:rPr lang="en-US" sz="2400" b="1" dirty="0">
                <a:solidFill>
                  <a:srgbClr val="184199"/>
                </a:solidFill>
                <a:latin typeface="微软雅黑" panose="020B0503020204020204" pitchFamily="34" charset="-122"/>
                <a:ea typeface="微软雅黑" panose="020B0503020204020204" pitchFamily="34" charset="-122"/>
                <a:sym typeface="微软雅黑" panose="020B0503020204020204" pitchFamily="34" charset="-122"/>
              </a:rPr>
              <a:t>5</a:t>
            </a:r>
            <a:endParaRPr lang="en-US" sz="2400" dirty="0">
              <a:solidFill>
                <a:srgbClr val="366AB5"/>
              </a:solidFill>
              <a:latin typeface="Calibri" panose="020F0502020204030204" pitchFamily="34" charset="0"/>
              <a:sym typeface="宋体" panose="0201060003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9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设计指导之故障容错</a:t>
            </a:r>
            <a:endParaRPr lang="zh-CN" altLang="en-US" sz="3600" dirty="0">
              <a:latin typeface="Arial" panose="020B0604020202020204" pitchFamily="34" charset="0"/>
            </a:endParaRPr>
          </a:p>
        </p:txBody>
      </p:sp>
      <p:sp>
        <p:nvSpPr>
          <p:cNvPr id="2" name="文本框 1"/>
          <p:cNvSpPr txBox="1"/>
          <p:nvPr/>
        </p:nvSpPr>
        <p:spPr>
          <a:xfrm>
            <a:off x="103505" y="588010"/>
            <a:ext cx="10828020" cy="5600700"/>
          </a:xfrm>
          <a:prstGeom prst="rect">
            <a:avLst/>
          </a:prstGeom>
          <a:noFill/>
        </p:spPr>
        <p:txBody>
          <a:bodyPr wrap="square" rtlCol="0" anchor="t">
            <a:spAutoFit/>
          </a:bodyPr>
          <a:p>
            <a:pPr>
              <a:lnSpc>
                <a:spcPct val="150000"/>
              </a:lnSpc>
            </a:pPr>
            <a:r>
              <a:rPr lang="zh-CN" altLang="en-US" sz="2000">
                <a:latin typeface="微软雅黑" panose="020B0503020204020204" pitchFamily="34" charset="-122"/>
                <a:ea typeface="微软雅黑" panose="020B0503020204020204" pitchFamily="34" charset="-122"/>
                <a:cs typeface="微软雅黑" panose="020B0503020204020204" pitchFamily="34" charset="-122"/>
                <a:sym typeface="+mn-ea"/>
              </a:rPr>
              <a:t>故障容错</a:t>
            </a:r>
            <a:r>
              <a:rPr lang="zh-CN" altLang="en-US" sz="2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框架</a:t>
            </a:r>
            <a:r>
              <a:rPr lang="zh-CN" altLang="en-US" sz="2000">
                <a:latin typeface="微软雅黑" panose="020B0503020204020204" pitchFamily="34" charset="-122"/>
                <a:ea typeface="微软雅黑" panose="020B0503020204020204" pitchFamily="34" charset="-122"/>
                <a:cs typeface="微软雅黑" panose="020B0503020204020204" pitchFamily="34" charset="-122"/>
                <a:sym typeface="+mn-ea"/>
              </a:rPr>
              <a:t>设计指导</a:t>
            </a:r>
            <a:r>
              <a:rPr lang="zh-CN" altLang="en-US" sz="20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20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主机自身故障</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主机故障在系统中体现为两种形式，一种是真的无法运行了（主板故障了，系统盘故障了，内存故障了，电源故障了，CPU故障了，操作系统故障了等等），第二种是主机还是活着的，但是对外网络断了或者不响应外部请求。</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无法运行类</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：通常是本主机BMC中的可靠性服务进行故障检测、上报、隔离、恢复，除了电源故障外，因为电源故障BMC也会无法运行，需要部署在其他主机上的可靠性服务进行故障管理。</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连接中断类</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：需要通过主机外部的可靠性服务（一般是管理节点或者控制节点上）进行故障检测、上报、隔离、恢复（业务恢复），一般通过本主机的BMC中可靠性服务或者人工进行故障恢复（故障自身恢复）。</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en-US" altLang="zh-CN" sz="14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网络连接故障</a:t>
            </a:r>
            <a:r>
              <a:rPr lang="en-US" altLang="zh-CN" sz="1400">
                <a:latin typeface="微软雅黑" panose="020B0503020204020204" pitchFamily="34" charset="-122"/>
                <a:ea typeface="微软雅黑" panose="020B0503020204020204" pitchFamily="34" charset="-122"/>
                <a:cs typeface="微软雅黑" panose="020B0503020204020204" pitchFamily="34" charset="-122"/>
              </a:rPr>
              <a:t>：包含两种类型，一种是网络连接故障（不区分原因，可能是网络设备原因，也可能是网络协议原因），另一种是网络设备故障（造成网络连接故障的原因之一）</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网络连接故障</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通常是主机内部署可靠性服务在自身以及周边主机之间进行故障检测，也需要在主机外（一般是管理节点或者控制节点上）部署可靠性服务对各个主机上的网络故障检测结果进行综合分析和判断，形成隔离恢复策略后，自身执行一部分（本地无法自己隔离和恢复的），下发到各主机的可靠性服务执行一部分。</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网络设备故障</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网卡故障，光模块故障可以通过BMC中或者主机内的可靠性服务进行检测、上报，网线/光纤故障需要人工进行故障判断，交换设备故障主要是管控节点上的可靠性服务进行故障检测、上报，故障隔离和恢复一般是通过交换机自身的能力（比如堆叠）以及人工进行</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9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设计指导之故障容错</a:t>
            </a:r>
            <a:endParaRPr lang="zh-CN" altLang="en-US" sz="3600" dirty="0">
              <a:latin typeface="Arial" panose="020B0604020202020204" pitchFamily="34" charset="0"/>
            </a:endParaRPr>
          </a:p>
        </p:txBody>
      </p:sp>
      <p:sp>
        <p:nvSpPr>
          <p:cNvPr id="2" name="文本框 1"/>
          <p:cNvSpPr txBox="1"/>
          <p:nvPr/>
        </p:nvSpPr>
        <p:spPr>
          <a:xfrm>
            <a:off x="103505" y="588010"/>
            <a:ext cx="10828020" cy="3291840"/>
          </a:xfrm>
          <a:prstGeom prst="rect">
            <a:avLst/>
          </a:prstGeom>
          <a:noFill/>
        </p:spPr>
        <p:txBody>
          <a:bodyPr wrap="square" rtlCol="0" anchor="t">
            <a:spAutoFit/>
          </a:bodyPr>
          <a:p>
            <a:pPr>
              <a:lnSpc>
                <a:spcPct val="200000"/>
              </a:lnSpc>
            </a:pPr>
            <a:r>
              <a:rPr lang="zh-CN" altLang="en-US" sz="2000">
                <a:latin typeface="微软雅黑" panose="020B0503020204020204" pitchFamily="34" charset="-122"/>
                <a:ea typeface="微软雅黑" panose="020B0503020204020204" pitchFamily="34" charset="-122"/>
                <a:cs typeface="微软雅黑" panose="020B0503020204020204" pitchFamily="34" charset="-122"/>
                <a:sym typeface="+mn-ea"/>
              </a:rPr>
              <a:t>故障容错</a:t>
            </a:r>
            <a:r>
              <a:rPr lang="zh-CN" altLang="en-US" sz="20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框架</a:t>
            </a:r>
            <a:r>
              <a:rPr lang="zh-CN" altLang="en-US" sz="2000">
                <a:latin typeface="微软雅黑" panose="020B0503020204020204" pitchFamily="34" charset="-122"/>
                <a:ea typeface="微软雅黑" panose="020B0503020204020204" pitchFamily="34" charset="-122"/>
                <a:cs typeface="微软雅黑" panose="020B0503020204020204" pitchFamily="34" charset="-122"/>
                <a:sym typeface="+mn-ea"/>
              </a:rPr>
              <a:t>设计指导</a:t>
            </a:r>
            <a:r>
              <a:rPr lang="zh-CN" altLang="en-US" sz="20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20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ü"/>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系统/站点/局点故障</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：一般是由站点发生自然灾害（水灾、火灾、地震等），供电中断，出口网络中断，业务软件整体性故障所引发的，在业界一般有如下四类故障管理方式</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客户业务系统</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：客户业务系统发现我们系统无法处理业务，上报告警，如果有容灾站点的话，自动或者人工切换到容灾站点</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负载均衡设备</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：部署在站点前端的全局性的负载均衡设备检测到站点/系统故障，如果有容灾站点的话，自动切换到容灾站点</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独立可靠性服务</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：部署在其他系统/站点/局点上的可靠性服务检测到站点/系统故障，如果有容灾站点的话，自动或者人工切换到容灾站点</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u"/>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系统/站点自身</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适用于业务软件全体故障，部署在管控节点上的可靠性服务进行业务处理能力检测，发现业务处理能力不可接受时则视为系统/站点故障，如果有容灾站点的话，自动或者人工切换到容灾站点。一般和上一条配合使用。</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9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设计指导之减少故障</a:t>
            </a:r>
            <a:endParaRPr lang="zh-CN" altLang="en-US" sz="3600" dirty="0">
              <a:latin typeface="Arial" panose="020B0604020202020204" pitchFamily="34" charset="0"/>
            </a:endParaRPr>
          </a:p>
        </p:txBody>
      </p:sp>
      <p:sp>
        <p:nvSpPr>
          <p:cNvPr id="2" name="文本框 1"/>
          <p:cNvSpPr txBox="1"/>
          <p:nvPr/>
        </p:nvSpPr>
        <p:spPr>
          <a:xfrm>
            <a:off x="103505" y="449580"/>
            <a:ext cx="10828020" cy="6000750"/>
          </a:xfrm>
          <a:prstGeom prst="rect">
            <a:avLst/>
          </a:prstGeom>
          <a:noFill/>
        </p:spPr>
        <p:txBody>
          <a:bodyPr wrap="square" rtlCol="0" anchor="t">
            <a:spAutoFit/>
          </a:bodyPr>
          <a:p>
            <a:pPr>
              <a:lnSpc>
                <a:spcPct val="200000"/>
              </a:lnSpc>
            </a:pPr>
            <a:r>
              <a:rPr lang="zh-CN" altLang="en-US" sz="2000">
                <a:latin typeface="微软雅黑" panose="020B0503020204020204" pitchFamily="34" charset="-122"/>
                <a:ea typeface="微软雅黑" panose="020B0503020204020204" pitchFamily="34" charset="-122"/>
                <a:cs typeface="微软雅黑" panose="020B0503020204020204" pitchFamily="34" charset="-122"/>
              </a:rPr>
              <a:t>减少故障基本原则：</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通过</a:t>
            </a:r>
            <a:r>
              <a:rPr lang="zh-CN" altLang="en-US" sz="16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软件开发、硬件制造</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的</a:t>
            </a:r>
            <a:r>
              <a:rPr lang="zh-CN" altLang="en-US" sz="16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过程控制</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来实现的</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Ø"/>
            </a:pPr>
            <a:r>
              <a:rPr lang="zh-CN" altLang="en-US" sz="1400">
                <a:latin typeface="微软雅黑" panose="020B0503020204020204" pitchFamily="34" charset="-122"/>
                <a:ea typeface="微软雅黑" panose="020B0503020204020204" pitchFamily="34" charset="-122"/>
                <a:cs typeface="微软雅黑" panose="020B0503020204020204" pitchFamily="34" charset="-122"/>
              </a:rPr>
              <a:t>对于硬件而言，主要的措施有：</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选择更</a:t>
            </a:r>
            <a:r>
              <a:rPr lang="zh-CN" altLang="en-US"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高可靠性</a:t>
            </a: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的</a:t>
            </a:r>
            <a:r>
              <a:rPr lang="zh-CN" altLang="en-US"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部件/器件</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硬件加工制造过程标准化</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充分完善的硬件可靠性实验</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发货前的严格充分的筛选（选出早期失效）</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运输过程的规范操作（防静电、减少震动等）</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zh-CN" altLang="en-US" sz="1200">
                <a:latin typeface="微软雅黑" panose="020B0503020204020204" pitchFamily="34" charset="-122"/>
                <a:ea typeface="微软雅黑" panose="020B0503020204020204" pitchFamily="34" charset="-122"/>
                <a:cs typeface="微软雅黑" panose="020B0503020204020204" pitchFamily="34" charset="-122"/>
              </a:rPr>
              <a:t>硬件架构设计的合理性（比如散热、防呆等）</a:t>
            </a:r>
            <a:endParaRPr lang="zh-CN" altLang="en-US" sz="120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200000"/>
              </a:lnSpc>
              <a:buFont typeface="Wingdings" panose="05000000000000000000" charset="0"/>
              <a:buChar char="Ø"/>
            </a:pPr>
            <a:r>
              <a:rPr lang="en-US" altLang="zh-CN" sz="1400">
                <a:latin typeface="微软雅黑" panose="020B0503020204020204" pitchFamily="34" charset="-122"/>
                <a:ea typeface="微软雅黑" panose="020B0503020204020204" pitchFamily="34" charset="-122"/>
                <a:cs typeface="微软雅黑" panose="020B0503020204020204" pitchFamily="34" charset="-122"/>
              </a:rPr>
              <a:t>对于软件而言，主要的措施有：</a:t>
            </a:r>
            <a:endParaRPr lang="en-US" altLang="zh-CN" sz="14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选用更加</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健壮可靠</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的程序</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设计语言</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和工具</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丰富</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程序设计</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经验</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的</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开发</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人员</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开发过程中</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严格规范</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的</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质量控制</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充分的</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故障注入</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测试和</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长稳</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测试</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全面</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解耦</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、组件化/</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服务化</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，接口隔离、服务</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自治</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的架构设计</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marL="1200150" lvl="2" indent="-285750">
              <a:lnSpc>
                <a:spcPct val="200000"/>
              </a:lnSpc>
              <a:buFont typeface="Wingdings" panose="05000000000000000000" charset="0"/>
              <a:buChar char="ü"/>
            </a:pPr>
            <a:r>
              <a:rPr lang="en-US" altLang="zh-CN" sz="1200">
                <a:latin typeface="微软雅黑" panose="020B0503020204020204" pitchFamily="34" charset="-122"/>
                <a:ea typeface="微软雅黑" panose="020B0503020204020204" pitchFamily="34" charset="-122"/>
                <a:cs typeface="微软雅黑" panose="020B0503020204020204" pitchFamily="34" charset="-122"/>
              </a:rPr>
              <a:t>采用</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结构化</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的软件</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rPr>
              <a:t>开发</a:t>
            </a:r>
            <a:r>
              <a:rPr lang="en-US" altLang="zh-CN" sz="1200">
                <a:latin typeface="微软雅黑" panose="020B0503020204020204" pitchFamily="34" charset="-122"/>
                <a:ea typeface="微软雅黑" panose="020B0503020204020204" pitchFamily="34" charset="-122"/>
                <a:cs typeface="微软雅黑" panose="020B0503020204020204" pitchFamily="34" charset="-122"/>
              </a:rPr>
              <a:t>方法</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框 2"/>
          <p:cNvSpPr txBox="1"/>
          <p:nvPr/>
        </p:nvSpPr>
        <p:spPr>
          <a:xfrm>
            <a:off x="5132070" y="4077970"/>
            <a:ext cx="5765800" cy="1568450"/>
          </a:xfrm>
          <a:prstGeom prst="rect">
            <a:avLst/>
          </a:prstGeom>
          <a:noFill/>
        </p:spPr>
        <p:txBody>
          <a:bodyPr wrap="square" anchor="t">
            <a:spAutoFit/>
          </a:bodyPr>
          <a:p>
            <a:pPr lvl="0">
              <a:lnSpc>
                <a:spcPct val="200000"/>
              </a:lnSpc>
              <a:buFont typeface="Wingdings" panose="05000000000000000000" charset="0"/>
            </a:pP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1）要求</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比较高</a:t>
            </a: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的软件（例如金融、电信、政务民生、工业生产等等）：遗留缺陷密度为每千行代码</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1-10</a:t>
            </a: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个</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endParaRPr>
          </a:p>
          <a:p>
            <a:pPr lvl="0">
              <a:lnSpc>
                <a:spcPct val="200000"/>
              </a:lnSpc>
              <a:buFont typeface="Wingdings" panose="05000000000000000000" charset="0"/>
            </a:pP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2）涉及到</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生命</a:t>
            </a: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的软件（例如航空航天、医疗、汽车控制，轨交等等）：遗留缺陷密度为每千行代码</a:t>
            </a:r>
            <a:r>
              <a:rPr lang="en-US" altLang="zh-CN" sz="1200" b="1">
                <a:solidFill>
                  <a:srgbClr val="1D41D5"/>
                </a:solidFill>
                <a:latin typeface="微软雅黑" panose="020B0503020204020204" pitchFamily="34" charset="-122"/>
                <a:ea typeface="微软雅黑" panose="020B0503020204020204" pitchFamily="34" charset="-122"/>
                <a:cs typeface="微软雅黑" panose="020B0503020204020204" pitchFamily="34" charset="-122"/>
                <a:sym typeface="+mn-ea"/>
              </a:rPr>
              <a:t>0.1-1</a:t>
            </a:r>
            <a:r>
              <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rPr>
              <a:t>个</a:t>
            </a:r>
            <a:endParaRPr lang="en-US" altLang="zh-CN" sz="12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536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15364"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15365"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15366" name="文本框 9"/>
          <p:cNvSpPr/>
          <p:nvPr/>
        </p:nvSpPr>
        <p:spPr>
          <a:xfrm>
            <a:off x="8556625" y="5957888"/>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pic>
        <p:nvPicPr>
          <p:cNvPr id="15367"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15368" name="TextBox 23"/>
          <p:cNvSpPr/>
          <p:nvPr/>
        </p:nvSpPr>
        <p:spPr>
          <a:xfrm>
            <a:off x="5483225" y="2625725"/>
            <a:ext cx="2625725" cy="680085"/>
          </a:xfrm>
          <a:prstGeom prst="rect">
            <a:avLst/>
          </a:prstGeom>
          <a:noFill/>
          <a:ln w="9525">
            <a:noFill/>
          </a:ln>
        </p:spPr>
        <p:txBody>
          <a:bodyPr wrap="none" lIns="64802" tIns="32401" rIns="64802" bIns="32401">
            <a:spAutoFit/>
          </a:bodyPr>
          <a:p>
            <a:pPr eaLnBrk="1" hangingPunct="1"/>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4 </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冗余设计</a:t>
            </a:r>
            <a:endParaRPr lang="zh-CN" altLang="en-US" sz="4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369" name="直线连接符 6"/>
          <p:cNvSpPr/>
          <p:nvPr/>
        </p:nvSpPr>
        <p:spPr>
          <a:xfrm flipV="1">
            <a:off x="5686425" y="3395663"/>
            <a:ext cx="4886325" cy="1587"/>
          </a:xfrm>
          <a:prstGeom prst="line">
            <a:avLst/>
          </a:prstGeom>
          <a:ln w="19050" cap="flat" cmpd="sng">
            <a:solidFill>
              <a:srgbClr val="7F7F7F"/>
            </a:solidFill>
            <a:prstDash val="solid"/>
            <a:bevel/>
            <a:headEnd type="none" w="med" len="med"/>
            <a:tailEnd type="none" w="med" len="med"/>
          </a:ln>
        </p:spPr>
      </p:sp>
      <p:grpSp>
        <p:nvGrpSpPr>
          <p:cNvPr id="15370" name="Group 10"/>
          <p:cNvGrpSpPr>
            <a:grpSpLocks noChangeAspect="1"/>
          </p:cNvGrpSpPr>
          <p:nvPr/>
        </p:nvGrpSpPr>
        <p:grpSpPr>
          <a:xfrm>
            <a:off x="8520113" y="3613150"/>
            <a:ext cx="2052637" cy="406400"/>
            <a:chOff x="0" y="0"/>
            <a:chExt cx="2172097" cy="430362"/>
          </a:xfrm>
        </p:grpSpPr>
        <p:pic>
          <p:nvPicPr>
            <p:cNvPr id="15372"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15373"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15374"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15375"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15371" name="图片 10"/>
          <p:cNvPicPr>
            <a:picLocks noChangeAspect="1"/>
          </p:cNvPicPr>
          <p:nvPr/>
        </p:nvPicPr>
        <p:blipFill>
          <a:blip r:embed="rId8"/>
          <a:stretch>
            <a:fillRect/>
          </a:stretch>
        </p:blipFill>
        <p:spPr>
          <a:xfrm>
            <a:off x="9720263" y="34925"/>
            <a:ext cx="1704975" cy="590550"/>
          </a:xfrm>
          <a:prstGeom prst="rect">
            <a:avLst/>
          </a:prstGeom>
          <a:noFill/>
          <a:ln w="9525">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19459" name="图片 8"/>
          <p:cNvPicPr>
            <a:picLocks noChangeAspect="1"/>
          </p:cNvPicPr>
          <p:nvPr/>
        </p:nvPicPr>
        <p:blipFill>
          <a:blip r:embed="rId1"/>
          <a:stretch>
            <a:fillRect/>
          </a:stretch>
        </p:blipFill>
        <p:spPr>
          <a:xfrm>
            <a:off x="9739313" y="26988"/>
            <a:ext cx="1706562" cy="590550"/>
          </a:xfrm>
          <a:prstGeom prst="rect">
            <a:avLst/>
          </a:prstGeom>
          <a:noFill/>
          <a:ln w="9525">
            <a:noFill/>
          </a:ln>
        </p:spPr>
      </p:pic>
      <p:sp>
        <p:nvSpPr>
          <p:cNvPr id="19460"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1946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基本概念</a:t>
            </a:r>
            <a:endParaRPr lang="zh-CN" altLang="en-US" sz="3600" dirty="0">
              <a:latin typeface="Arial" panose="020B0604020202020204" pitchFamily="34" charset="0"/>
            </a:endParaRPr>
          </a:p>
        </p:txBody>
      </p:sp>
      <p:sp>
        <p:nvSpPr>
          <p:cNvPr id="19477" name="文本框 19455"/>
          <p:cNvSpPr txBox="1"/>
          <p:nvPr/>
        </p:nvSpPr>
        <p:spPr>
          <a:xfrm>
            <a:off x="172720" y="795020"/>
            <a:ext cx="11073130" cy="3969385"/>
          </a:xfrm>
          <a:prstGeom prst="rect">
            <a:avLst/>
          </a:prstGeom>
          <a:noFill/>
          <a:ln w="9525">
            <a:noFill/>
          </a:ln>
        </p:spPr>
        <p:txBody>
          <a:bodyPr wrap="square">
            <a:spAutoFit/>
          </a:bodyPr>
          <a:p>
            <a:pPr>
              <a:lnSpc>
                <a:spcPct val="200000"/>
              </a:lnSpc>
            </a:pPr>
            <a:r>
              <a:rPr lang="zh-CN" altLang="en-US" sz="2000" b="1" dirty="0">
                <a:latin typeface="微软雅黑" panose="020B0503020204020204" pitchFamily="34" charset="-122"/>
                <a:ea typeface="微软雅黑" panose="020B0503020204020204" pitchFamily="34" charset="-122"/>
              </a:rPr>
              <a:t>冗余设计</a:t>
            </a:r>
            <a:r>
              <a:rPr lang="zh-CN" altLang="en-US" sz="1600" dirty="0">
                <a:latin typeface="微软雅黑" panose="020B0503020204020204" pitchFamily="34" charset="-122"/>
                <a:ea typeface="微软雅黑" panose="020B0503020204020204" pitchFamily="34" charset="-122"/>
              </a:rPr>
              <a:t>要求就是系统中各个组成层面上的对象实体要部署多个（至少两个），因此站在业务失效的角度来看，业务路径上的每个</a:t>
            </a:r>
            <a:r>
              <a:rPr lang="zh-CN" altLang="en-US" sz="1600" b="1" dirty="0">
                <a:solidFill>
                  <a:srgbClr val="1D41D5"/>
                </a:solidFill>
                <a:latin typeface="微软雅黑" panose="020B0503020204020204" pitchFamily="34" charset="-122"/>
                <a:ea typeface="微软雅黑" panose="020B0503020204020204" pitchFamily="34" charset="-122"/>
              </a:rPr>
              <a:t>业务处理单元</a:t>
            </a:r>
            <a:r>
              <a:rPr lang="zh-CN" altLang="en-US" sz="1600" dirty="0">
                <a:latin typeface="微软雅黑" panose="020B0503020204020204" pitchFamily="34" charset="-122"/>
                <a:ea typeface="微软雅黑" panose="020B0503020204020204" pitchFamily="34" charset="-122"/>
              </a:rPr>
              <a:t>（含数据存储单元例如缓存、数据库、硬盘等等）和</a:t>
            </a:r>
            <a:r>
              <a:rPr lang="zh-CN" altLang="en-US" sz="1600" b="1" dirty="0">
                <a:solidFill>
                  <a:srgbClr val="1D41D5"/>
                </a:solidFill>
                <a:latin typeface="微软雅黑" panose="020B0503020204020204" pitchFamily="34" charset="-122"/>
                <a:ea typeface="微软雅黑" panose="020B0503020204020204" pitchFamily="34" charset="-122"/>
              </a:rPr>
              <a:t>业务传输路径</a:t>
            </a:r>
            <a:r>
              <a:rPr lang="zh-CN" altLang="en-US" sz="1600" dirty="0">
                <a:latin typeface="微软雅黑" panose="020B0503020204020204" pitchFamily="34" charset="-122"/>
                <a:ea typeface="微软雅黑" panose="020B0503020204020204" pitchFamily="34" charset="-122"/>
              </a:rPr>
              <a:t>（物理的和逻辑的）都是至少两个的。因此</a:t>
            </a:r>
            <a:r>
              <a:rPr lang="zh-CN" altLang="en-US" sz="1600" b="1" dirty="0">
                <a:solidFill>
                  <a:srgbClr val="1D41D5"/>
                </a:solidFill>
                <a:latin typeface="微软雅黑" panose="020B0503020204020204" pitchFamily="34" charset="-122"/>
                <a:ea typeface="微软雅黑" panose="020B0503020204020204" pitchFamily="34" charset="-122"/>
              </a:rPr>
              <a:t>主机冗余</a:t>
            </a:r>
            <a:r>
              <a:rPr lang="zh-CN" altLang="en-US" sz="1600" dirty="0">
                <a:latin typeface="微软雅黑" panose="020B0503020204020204" pitchFamily="34" charset="-122"/>
                <a:ea typeface="微软雅黑" panose="020B0503020204020204" pitchFamily="34" charset="-122"/>
              </a:rPr>
              <a:t>和</a:t>
            </a:r>
            <a:r>
              <a:rPr lang="zh-CN" altLang="en-US" sz="1600" b="1" dirty="0">
                <a:solidFill>
                  <a:srgbClr val="1D41D5"/>
                </a:solidFill>
                <a:latin typeface="微软雅黑" panose="020B0503020204020204" pitchFamily="34" charset="-122"/>
                <a:ea typeface="微软雅黑" panose="020B0503020204020204" pitchFamily="34" charset="-122"/>
              </a:rPr>
              <a:t>网络连接</a:t>
            </a:r>
            <a:r>
              <a:rPr lang="zh-CN" altLang="en-US" sz="1600" dirty="0">
                <a:latin typeface="微软雅黑" panose="020B0503020204020204" pitchFamily="34" charset="-122"/>
                <a:ea typeface="微软雅黑" panose="020B0503020204020204" pitchFamily="34" charset="-122"/>
              </a:rPr>
              <a:t>冗余是整个系统冗余设计的</a:t>
            </a:r>
            <a:r>
              <a:rPr lang="zh-CN" altLang="en-US" sz="1600" b="1" dirty="0">
                <a:solidFill>
                  <a:srgbClr val="1D41D5"/>
                </a:solidFill>
                <a:latin typeface="微软雅黑" panose="020B0503020204020204" pitchFamily="34" charset="-122"/>
                <a:ea typeface="微软雅黑" panose="020B0503020204020204" pitchFamily="34" charset="-122"/>
              </a:rPr>
              <a:t>核心</a:t>
            </a:r>
            <a:endParaRPr lang="zh-CN" altLang="en-US" sz="1600" dirty="0">
              <a:latin typeface="微软雅黑" panose="020B0503020204020204" pitchFamily="34" charset="-122"/>
              <a:ea typeface="微软雅黑" panose="020B0503020204020204" pitchFamily="34" charset="-122"/>
            </a:endParaRPr>
          </a:p>
          <a:p>
            <a:pPr marL="285750" indent="-285750">
              <a:lnSpc>
                <a:spcPct val="200000"/>
              </a:lnSpc>
              <a:buFont typeface="Wingdings" panose="05000000000000000000" charset="0"/>
              <a:buChar char="p"/>
            </a:pPr>
            <a:r>
              <a:rPr lang="zh-CN" altLang="en-US" sz="1800" b="1" dirty="0">
                <a:solidFill>
                  <a:srgbClr val="1D41D5"/>
                </a:solidFill>
                <a:latin typeface="微软雅黑" panose="020B0503020204020204" pitchFamily="34" charset="-122"/>
                <a:ea typeface="微软雅黑" panose="020B0503020204020204" pitchFamily="34" charset="-122"/>
              </a:rPr>
              <a:t>网络连接冗余</a:t>
            </a:r>
            <a:r>
              <a:rPr lang="zh-CN" altLang="en-US" sz="1800" dirty="0">
                <a:latin typeface="微软雅黑" panose="020B0503020204020204" pitchFamily="34" charset="-122"/>
                <a:ea typeface="微软雅黑" panose="020B0503020204020204" pitchFamily="34" charset="-122"/>
              </a:rPr>
              <a:t>：所有</a:t>
            </a:r>
            <a:r>
              <a:rPr lang="zh-CN" altLang="en-US" sz="1800" b="1" dirty="0">
                <a:solidFill>
                  <a:srgbClr val="1D41D5"/>
                </a:solidFill>
                <a:latin typeface="微软雅黑" panose="020B0503020204020204" pitchFamily="34" charset="-122"/>
                <a:ea typeface="微软雅黑" panose="020B0503020204020204" pitchFamily="34" charset="-122"/>
              </a:rPr>
              <a:t>网络设备</a:t>
            </a:r>
            <a:r>
              <a:rPr lang="zh-CN" altLang="en-US" sz="1800" dirty="0">
                <a:latin typeface="微软雅黑" panose="020B0503020204020204" pitchFamily="34" charset="-122"/>
                <a:ea typeface="微软雅黑" panose="020B0503020204020204" pitchFamily="34" charset="-122"/>
              </a:rPr>
              <a:t>都是</a:t>
            </a:r>
            <a:r>
              <a:rPr lang="zh-CN" altLang="en-US" sz="1800" b="1" dirty="0">
                <a:solidFill>
                  <a:srgbClr val="1D41D5"/>
                </a:solidFill>
                <a:latin typeface="微软雅黑" panose="020B0503020204020204" pitchFamily="34" charset="-122"/>
                <a:ea typeface="微软雅黑" panose="020B0503020204020204" pitchFamily="34" charset="-122"/>
              </a:rPr>
              <a:t>冗余</a:t>
            </a:r>
            <a:r>
              <a:rPr lang="zh-CN" altLang="en-US" sz="1800" dirty="0">
                <a:latin typeface="微软雅黑" panose="020B0503020204020204" pitchFamily="34" charset="-122"/>
                <a:ea typeface="微软雅黑" panose="020B0503020204020204" pitchFamily="34" charset="-122"/>
              </a:rPr>
              <a:t>的</a:t>
            </a:r>
            <a:endParaRPr lang="zh-CN" altLang="en-US" sz="1800"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ü"/>
            </a:pPr>
            <a:r>
              <a:rPr lang="zh-CN" altLang="en-US" sz="1400" b="1" dirty="0">
                <a:solidFill>
                  <a:srgbClr val="1D41D5"/>
                </a:solidFill>
                <a:latin typeface="微软雅黑" panose="020B0503020204020204" pitchFamily="34" charset="-122"/>
                <a:ea typeface="微软雅黑" panose="020B0503020204020204" pitchFamily="34" charset="-122"/>
              </a:rPr>
              <a:t>交换机：</a:t>
            </a:r>
            <a:r>
              <a:rPr lang="zh-CN" altLang="en-US" sz="1400" dirty="0">
                <a:latin typeface="微软雅黑" panose="020B0503020204020204" pitchFamily="34" charset="-122"/>
                <a:ea typeface="微软雅黑" panose="020B0503020204020204" pitchFamily="34" charset="-122"/>
              </a:rPr>
              <a:t>所有类型，至少要两个堆叠或者同等效果，</a:t>
            </a:r>
            <a:endParaRPr lang="zh-CN" altLang="en-US" sz="1400"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ü"/>
            </a:pPr>
            <a:r>
              <a:rPr lang="zh-CN" altLang="en-US" sz="1400" b="1" dirty="0">
                <a:solidFill>
                  <a:srgbClr val="1D41D5"/>
                </a:solidFill>
                <a:latin typeface="微软雅黑" panose="020B0503020204020204" pitchFamily="34" charset="-122"/>
                <a:ea typeface="微软雅黑" panose="020B0503020204020204" pitchFamily="34" charset="-122"/>
              </a:rPr>
              <a:t>网口：</a:t>
            </a:r>
            <a:r>
              <a:rPr lang="zh-CN" altLang="en-US" sz="1400" dirty="0">
                <a:latin typeface="微软雅黑" panose="020B0503020204020204" pitchFamily="34" charset="-122"/>
                <a:ea typeface="微软雅黑" panose="020B0503020204020204" pitchFamily="34" charset="-122"/>
              </a:rPr>
              <a:t>要两个或者以上绑定（建议不同网卡上的网口）</a:t>
            </a:r>
            <a:endParaRPr lang="zh-CN" altLang="en-US" sz="1400"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ü"/>
            </a:pPr>
            <a:r>
              <a:rPr lang="zh-CN" altLang="en-US" sz="1400" b="1" dirty="0">
                <a:solidFill>
                  <a:srgbClr val="1D41D5"/>
                </a:solidFill>
                <a:latin typeface="微软雅黑" panose="020B0503020204020204" pitchFamily="34" charset="-122"/>
                <a:ea typeface="微软雅黑" panose="020B0503020204020204" pitchFamily="34" charset="-122"/>
              </a:rPr>
              <a:t>其他网络设备：</a:t>
            </a:r>
            <a:r>
              <a:rPr lang="zh-CN" altLang="en-US" sz="1400" dirty="0">
                <a:latin typeface="微软雅黑" panose="020B0503020204020204" pitchFamily="34" charset="-122"/>
                <a:ea typeface="微软雅黑" panose="020B0503020204020204" pitchFamily="34" charset="-122"/>
              </a:rPr>
              <a:t>例如</a:t>
            </a:r>
            <a:r>
              <a:rPr lang="zh-CN" altLang="en-US" sz="1400" b="1" dirty="0">
                <a:solidFill>
                  <a:srgbClr val="1D41D5"/>
                </a:solidFill>
                <a:latin typeface="微软雅黑" panose="020B0503020204020204" pitchFamily="34" charset="-122"/>
                <a:ea typeface="微软雅黑" panose="020B0503020204020204" pitchFamily="34" charset="-122"/>
              </a:rPr>
              <a:t>路由器、防火墙</a:t>
            </a:r>
            <a:r>
              <a:rPr lang="zh-CN" altLang="en-US" sz="1400" dirty="0">
                <a:latin typeface="微软雅黑" panose="020B0503020204020204" pitchFamily="34" charset="-122"/>
                <a:ea typeface="微软雅黑" panose="020B0503020204020204" pitchFamily="34" charset="-122"/>
              </a:rPr>
              <a:t>等也同样要求要冗余部署</a:t>
            </a:r>
            <a:endParaRPr lang="zh-CN" altLang="en-US" sz="1400"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ü"/>
            </a:pPr>
            <a:r>
              <a:rPr lang="zh-CN" altLang="en-US" sz="1400" b="1" dirty="0">
                <a:solidFill>
                  <a:srgbClr val="1D41D5"/>
                </a:solidFill>
                <a:latin typeface="微软雅黑" panose="020B0503020204020204" pitchFamily="34" charset="-122"/>
                <a:ea typeface="微软雅黑" panose="020B0503020204020204" pitchFamily="34" charset="-122"/>
              </a:rPr>
              <a:t>防交叉故障：</a:t>
            </a:r>
            <a:r>
              <a:rPr lang="zh-CN" altLang="en-US" sz="1400" dirty="0">
                <a:latin typeface="微软雅黑" panose="020B0503020204020204" pitchFamily="34" charset="-122"/>
                <a:ea typeface="微软雅黑" panose="020B0503020204020204" pitchFamily="34" charset="-122"/>
              </a:rPr>
              <a:t>两个冗余交换机之间有连接而且这个连接也是冗余的</a:t>
            </a:r>
            <a:endParaRPr lang="zh-CN" altLang="en-US" sz="14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19459" name="图片 8"/>
          <p:cNvPicPr>
            <a:picLocks noChangeAspect="1"/>
          </p:cNvPicPr>
          <p:nvPr/>
        </p:nvPicPr>
        <p:blipFill>
          <a:blip r:embed="rId1"/>
          <a:stretch>
            <a:fillRect/>
          </a:stretch>
        </p:blipFill>
        <p:spPr>
          <a:xfrm>
            <a:off x="9739313" y="26988"/>
            <a:ext cx="1706562" cy="590550"/>
          </a:xfrm>
          <a:prstGeom prst="rect">
            <a:avLst/>
          </a:prstGeom>
          <a:noFill/>
          <a:ln w="9525">
            <a:noFill/>
          </a:ln>
        </p:spPr>
      </p:pic>
      <p:sp>
        <p:nvSpPr>
          <p:cNvPr id="19460"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1946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基本概念</a:t>
            </a:r>
            <a:endParaRPr lang="zh-CN" altLang="en-US" sz="3600" dirty="0">
              <a:latin typeface="Arial" panose="020B0604020202020204" pitchFamily="34" charset="0"/>
            </a:endParaRPr>
          </a:p>
        </p:txBody>
      </p:sp>
      <p:sp>
        <p:nvSpPr>
          <p:cNvPr id="19477" name="文本框 19455"/>
          <p:cNvSpPr txBox="1"/>
          <p:nvPr/>
        </p:nvSpPr>
        <p:spPr>
          <a:xfrm>
            <a:off x="172720" y="795020"/>
            <a:ext cx="11073130" cy="5139055"/>
          </a:xfrm>
          <a:prstGeom prst="rect">
            <a:avLst/>
          </a:prstGeom>
          <a:noFill/>
          <a:ln w="9525">
            <a:noFill/>
          </a:ln>
        </p:spPr>
        <p:txBody>
          <a:bodyPr wrap="square">
            <a:spAutoFit/>
          </a:bodyPr>
          <a:p>
            <a:pPr marL="285750" indent="-285750">
              <a:lnSpc>
                <a:spcPct val="200000"/>
              </a:lnSpc>
              <a:buFont typeface="Wingdings" panose="05000000000000000000" charset="0"/>
              <a:buChar char="p"/>
            </a:pPr>
            <a:r>
              <a:rPr lang="zh-CN" altLang="en-US" sz="1800" b="1" dirty="0">
                <a:solidFill>
                  <a:srgbClr val="1D41D5"/>
                </a:solidFill>
                <a:latin typeface="微软雅黑" panose="020B0503020204020204" pitchFamily="34" charset="-122"/>
                <a:ea typeface="微软雅黑" panose="020B0503020204020204" pitchFamily="34" charset="-122"/>
              </a:rPr>
              <a:t>主机冗余</a:t>
            </a:r>
            <a:r>
              <a:rPr lang="zh-CN" altLang="en-US" sz="18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主机本身要至少两个做互为冗余，既然主机已经冗余了，主机上的硬件部件还有必要做冗余吗。基于3个原因来看是有必要的：</a:t>
            </a:r>
            <a:endParaRPr lang="zh-CN" altLang="en-US"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rPr>
              <a:t>主机故障会造成大范围的业务影响：例如云计算产品，主机故障造成虚拟机重启从而造成用户业务中断</a:t>
            </a:r>
            <a:endParaRPr lang="zh-CN" altLang="en-US" sz="1400"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rPr>
              <a:t>可靠性工程领域的</a:t>
            </a:r>
            <a:r>
              <a:rPr lang="zh-CN" altLang="en-US" sz="1400" b="1" dirty="0">
                <a:solidFill>
                  <a:srgbClr val="1D41D5"/>
                </a:solidFill>
                <a:latin typeface="微软雅黑" panose="020B0503020204020204" pitchFamily="34" charset="-122"/>
                <a:ea typeface="微软雅黑" panose="020B0503020204020204" pitchFamily="34" charset="-122"/>
              </a:rPr>
              <a:t>故障不扩散</a:t>
            </a:r>
            <a:r>
              <a:rPr lang="zh-CN" altLang="en-US" sz="1400" dirty="0">
                <a:latin typeface="微软雅黑" panose="020B0503020204020204" pitchFamily="34" charset="-122"/>
                <a:ea typeface="微软雅黑" panose="020B0503020204020204" pitchFamily="34" charset="-122"/>
              </a:rPr>
              <a:t>原则（本地故障尽量在本地恢复）</a:t>
            </a:r>
            <a:endParaRPr lang="zh-CN" altLang="en-US" sz="1400"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rPr>
              <a:t>发生主机冗余切换，即使业务影响小客户也会认为我们的系统不可靠。</a:t>
            </a:r>
            <a:endParaRPr lang="zh-CN" altLang="en-US" sz="1400"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ü"/>
            </a:pPr>
            <a:r>
              <a:rPr lang="zh-CN" altLang="en-US" sz="1400" dirty="0">
                <a:latin typeface="微软雅黑" panose="020B0503020204020204" pitchFamily="34" charset="-122"/>
                <a:ea typeface="微软雅黑" panose="020B0503020204020204" pitchFamily="34" charset="-122"/>
              </a:rPr>
              <a:t>基于</a:t>
            </a:r>
            <a:r>
              <a:rPr lang="zh-CN" altLang="en-US" sz="1400" b="1" dirty="0">
                <a:solidFill>
                  <a:srgbClr val="1D41D5"/>
                </a:solidFill>
                <a:latin typeface="微软雅黑" panose="020B0503020204020204" pitchFamily="34" charset="-122"/>
                <a:ea typeface="微软雅黑" panose="020B0503020204020204" pitchFamily="34" charset="-122"/>
              </a:rPr>
              <a:t>成本</a:t>
            </a:r>
            <a:r>
              <a:rPr lang="zh-CN" altLang="en-US" sz="1400" dirty="0">
                <a:latin typeface="微软雅黑" panose="020B0503020204020204" pitchFamily="34" charset="-122"/>
                <a:ea typeface="微软雅黑" panose="020B0503020204020204" pitchFamily="34" charset="-122"/>
              </a:rPr>
              <a:t>和</a:t>
            </a:r>
            <a:r>
              <a:rPr lang="zh-CN" altLang="en-US" sz="1400" b="1" dirty="0">
                <a:solidFill>
                  <a:srgbClr val="1D41D5"/>
                </a:solidFill>
                <a:latin typeface="微软雅黑" panose="020B0503020204020204" pitchFamily="34" charset="-122"/>
                <a:ea typeface="微软雅黑" panose="020B0503020204020204" pitchFamily="34" charset="-122"/>
              </a:rPr>
              <a:t>故障率</a:t>
            </a:r>
            <a:r>
              <a:rPr lang="zh-CN" altLang="en-US" sz="1400" dirty="0">
                <a:latin typeface="微软雅黑" panose="020B0503020204020204" pitchFamily="34" charset="-122"/>
                <a:ea typeface="微软雅黑" panose="020B0503020204020204" pitchFamily="34" charset="-122"/>
              </a:rPr>
              <a:t>的原则进行选择：</a:t>
            </a:r>
            <a:endParaRPr lang="zh-CN" altLang="en-US" sz="1400" dirty="0">
              <a:latin typeface="微软雅黑" panose="020B0503020204020204" pitchFamily="34" charset="-122"/>
              <a:ea typeface="微软雅黑" panose="020B0503020204020204" pitchFamily="34" charset="-122"/>
            </a:endParaRPr>
          </a:p>
          <a:p>
            <a:pPr marL="1200150" lvl="2" indent="-285750">
              <a:lnSpc>
                <a:spcPct val="200000"/>
              </a:lnSpc>
              <a:buFont typeface="Wingdings" panose="05000000000000000000" charset="0"/>
              <a:buChar char="u"/>
            </a:pPr>
            <a:r>
              <a:rPr lang="zh-CN" altLang="en-US" sz="1200" dirty="0">
                <a:latin typeface="微软雅黑" panose="020B0503020204020204" pitchFamily="34" charset="-122"/>
                <a:ea typeface="微软雅黑" panose="020B0503020204020204" pitchFamily="34" charset="-122"/>
              </a:rPr>
              <a:t>如果故障率高的无法接受的话冗余成本即使高也需要进行主机内冗余</a:t>
            </a:r>
            <a:endParaRPr lang="zh-CN" altLang="en-US" sz="1200" dirty="0">
              <a:latin typeface="微软雅黑" panose="020B0503020204020204" pitchFamily="34" charset="-122"/>
              <a:ea typeface="微软雅黑" panose="020B0503020204020204" pitchFamily="34" charset="-122"/>
            </a:endParaRPr>
          </a:p>
          <a:p>
            <a:pPr marL="1200150" lvl="2" indent="-285750">
              <a:lnSpc>
                <a:spcPct val="200000"/>
              </a:lnSpc>
              <a:buFont typeface="Wingdings" panose="05000000000000000000" charset="0"/>
              <a:buChar char="u"/>
            </a:pPr>
            <a:r>
              <a:rPr lang="zh-CN" altLang="en-US" sz="1200" dirty="0">
                <a:latin typeface="微软雅黑" panose="020B0503020204020204" pitchFamily="34" charset="-122"/>
                <a:ea typeface="微软雅黑" panose="020B0503020204020204" pitchFamily="34" charset="-122"/>
              </a:rPr>
              <a:t>如果故障率可接受而冗余成本高的情况下，一般不做主机内冗余；</a:t>
            </a:r>
            <a:endParaRPr lang="zh-CN" altLang="en-US" sz="1200" dirty="0">
              <a:latin typeface="微软雅黑" panose="020B0503020204020204" pitchFamily="34" charset="-122"/>
              <a:ea typeface="微软雅黑" panose="020B0503020204020204" pitchFamily="34" charset="-122"/>
            </a:endParaRPr>
          </a:p>
          <a:p>
            <a:pPr marL="1200150" lvl="2" indent="-285750">
              <a:lnSpc>
                <a:spcPct val="200000"/>
              </a:lnSpc>
              <a:buFont typeface="Wingdings" panose="05000000000000000000" charset="0"/>
              <a:buChar char="u"/>
            </a:pPr>
            <a:r>
              <a:rPr lang="zh-CN" altLang="en-US" sz="1200" dirty="0">
                <a:latin typeface="微软雅黑" panose="020B0503020204020204" pitchFamily="34" charset="-122"/>
                <a:ea typeface="微软雅黑" panose="020B0503020204020204" pitchFamily="34" charset="-122"/>
              </a:rPr>
              <a:t>如果故障率可接受而冗余成本低的情况下，一般情况下都会做主机内冗余</a:t>
            </a:r>
            <a:endParaRPr lang="zh-CN" altLang="en-US" sz="1200" dirty="0">
              <a:latin typeface="微软雅黑" panose="020B0503020204020204" pitchFamily="34" charset="-122"/>
              <a:ea typeface="微软雅黑" panose="020B0503020204020204" pitchFamily="34" charset="-122"/>
            </a:endParaRPr>
          </a:p>
          <a:p>
            <a:pPr marL="0" indent="0">
              <a:lnSpc>
                <a:spcPct val="200000"/>
              </a:lnSpc>
            </a:pPr>
            <a:r>
              <a:rPr lang="zh-CN" altLang="en-US" sz="1400" dirty="0">
                <a:latin typeface="微软雅黑" panose="020B0503020204020204" pitchFamily="34" charset="-122"/>
                <a:ea typeface="微软雅黑" panose="020B0503020204020204" pitchFamily="34" charset="-122"/>
              </a:rPr>
              <a:t>基于上述这几条原则来看</a:t>
            </a:r>
            <a:endParaRPr lang="zh-CN" altLang="en-US" sz="1400"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n"/>
            </a:pPr>
            <a:r>
              <a:rPr lang="zh-CN" altLang="en-US" sz="1200" dirty="0">
                <a:latin typeface="微软雅黑" panose="020B0503020204020204" pitchFamily="34" charset="-122"/>
                <a:ea typeface="微软雅黑" panose="020B0503020204020204" pitchFamily="34" charset="-122"/>
              </a:rPr>
              <a:t>CPU/GPU，内存、RAID卡在业界一般情况下都不做主机内冗余，</a:t>
            </a:r>
            <a:endParaRPr lang="zh-CN" altLang="en-US" sz="1200" dirty="0">
              <a:latin typeface="微软雅黑" panose="020B0503020204020204" pitchFamily="34" charset="-122"/>
              <a:ea typeface="微软雅黑" panose="020B0503020204020204" pitchFamily="34" charset="-122"/>
            </a:endParaRPr>
          </a:p>
          <a:p>
            <a:pPr marL="742950" lvl="1" indent="-285750">
              <a:lnSpc>
                <a:spcPct val="200000"/>
              </a:lnSpc>
              <a:buFont typeface="Wingdings" panose="05000000000000000000" charset="0"/>
              <a:buChar char="n"/>
            </a:pPr>
            <a:r>
              <a:rPr lang="zh-CN" altLang="en-US" sz="1200" dirty="0">
                <a:latin typeface="微软雅黑" panose="020B0503020204020204" pitchFamily="34" charset="-122"/>
                <a:ea typeface="微软雅黑" panose="020B0503020204020204" pitchFamily="34" charset="-122"/>
              </a:rPr>
              <a:t>电源、风扇、系统盘（一般使用RAID卡做RAID1）在业界一般都做主机内冗余</a:t>
            </a:r>
            <a:endParaRPr lang="zh-CN" altLang="en-US" sz="12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19459" name="图片 8"/>
          <p:cNvPicPr>
            <a:picLocks noChangeAspect="1"/>
          </p:cNvPicPr>
          <p:nvPr/>
        </p:nvPicPr>
        <p:blipFill>
          <a:blip r:embed="rId1"/>
          <a:stretch>
            <a:fillRect/>
          </a:stretch>
        </p:blipFill>
        <p:spPr>
          <a:xfrm>
            <a:off x="9739313" y="26988"/>
            <a:ext cx="1706562" cy="590550"/>
          </a:xfrm>
          <a:prstGeom prst="rect">
            <a:avLst/>
          </a:prstGeom>
          <a:noFill/>
          <a:ln w="9525">
            <a:noFill/>
          </a:ln>
        </p:spPr>
      </p:pic>
      <p:sp>
        <p:nvSpPr>
          <p:cNvPr id="19460"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1946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实现方式</a:t>
            </a:r>
            <a:endParaRPr lang="zh-CN" altLang="en-US" sz="3600" dirty="0">
              <a:latin typeface="Arial" panose="020B0604020202020204" pitchFamily="34" charset="0"/>
            </a:endParaRPr>
          </a:p>
        </p:txBody>
      </p:sp>
      <p:sp>
        <p:nvSpPr>
          <p:cNvPr id="3" name="文本框 2"/>
          <p:cNvSpPr txBox="1"/>
          <p:nvPr/>
        </p:nvSpPr>
        <p:spPr>
          <a:xfrm>
            <a:off x="461963" y="3429000"/>
            <a:ext cx="1108075" cy="369888"/>
          </a:xfrm>
          <a:prstGeom prst="rect">
            <a:avLst/>
          </a:prstGeom>
          <a:solidFill>
            <a:schemeClr val="accent2">
              <a:lumMod val="20000"/>
              <a:lumOff val="80000"/>
            </a:schemeClr>
          </a:solidFill>
          <a:ln>
            <a:solidFill>
              <a:schemeClr val="tx1"/>
            </a:solidFill>
          </a:ln>
        </p:spPr>
        <p:txBody>
          <a:bodyPr wrap="none" rtlCol="0">
            <a:spAutoFit/>
          </a:bodyPr>
          <a:lstStyle/>
          <a:p>
            <a:pPr marR="0" defTabSz="914400">
              <a:buClrTx/>
              <a:buSzTx/>
              <a:buFontTx/>
              <a:buNone/>
              <a:defRPr/>
            </a:pPr>
            <a:r>
              <a:rPr kumimoji="0" lang="zh-CN" altLang="en-US" kern="1200" cap="none" spc="0" normalizeH="0" baseline="0" noProof="0" dirty="0">
                <a:latin typeface="Arial" panose="020B0604020202020204" pitchFamily="34" charset="0"/>
                <a:ea typeface="宋体" panose="02010600030101010101" pitchFamily="2" charset="-122"/>
                <a:cs typeface="+mn-cs"/>
              </a:rPr>
              <a:t>冗余方式</a:t>
            </a:r>
            <a:endParaRPr kumimoji="0" lang="zh-CN" altLang="en-US" kern="1200" cap="none" spc="0" normalizeH="0" baseline="0" noProof="0" dirty="0">
              <a:latin typeface="Arial" panose="020B0604020202020204" pitchFamily="34" charset="0"/>
              <a:ea typeface="宋体" panose="02010600030101010101" pitchFamily="2" charset="-122"/>
              <a:cs typeface="+mn-cs"/>
            </a:endParaRPr>
          </a:p>
        </p:txBody>
      </p:sp>
      <p:sp>
        <p:nvSpPr>
          <p:cNvPr id="10" name="文本框 9"/>
          <p:cNvSpPr txBox="1"/>
          <p:nvPr/>
        </p:nvSpPr>
        <p:spPr>
          <a:xfrm>
            <a:off x="2906713" y="1938338"/>
            <a:ext cx="1108075" cy="368300"/>
          </a:xfrm>
          <a:prstGeom prst="rect">
            <a:avLst/>
          </a:prstGeom>
          <a:solidFill>
            <a:schemeClr val="tx2">
              <a:lumMod val="40000"/>
              <a:lumOff val="60000"/>
            </a:schemeClr>
          </a:solidFill>
          <a:ln>
            <a:solidFill>
              <a:schemeClr val="tx1"/>
            </a:solidFill>
          </a:ln>
        </p:spPr>
        <p:txBody>
          <a:bodyPr wrap="none" rtlCol="0">
            <a:spAutoFit/>
          </a:bodyPr>
          <a:lstStyle/>
          <a:p>
            <a:pPr marR="0" defTabSz="914400">
              <a:buClrTx/>
              <a:buSzTx/>
              <a:buFontTx/>
              <a:buNone/>
              <a:defRPr/>
            </a:pPr>
            <a:r>
              <a:rPr kumimoji="0" lang="zh-CN" altLang="en-US" kern="1200" cap="none" spc="0" normalizeH="0" baseline="0" noProof="0" dirty="0">
                <a:latin typeface="Arial" panose="020B0604020202020204" pitchFamily="34" charset="0"/>
                <a:ea typeface="宋体" panose="02010600030101010101" pitchFamily="2" charset="-122"/>
                <a:cs typeface="+mn-cs"/>
              </a:rPr>
              <a:t>主备方式</a:t>
            </a:r>
            <a:endParaRPr kumimoji="0" lang="zh-CN" altLang="en-US" kern="1200" cap="none" spc="0" normalizeH="0" baseline="0" noProof="0" dirty="0">
              <a:latin typeface="Arial" panose="020B0604020202020204" pitchFamily="34" charset="0"/>
              <a:ea typeface="宋体" panose="02010600030101010101" pitchFamily="2" charset="-122"/>
              <a:cs typeface="+mn-cs"/>
            </a:endParaRPr>
          </a:p>
        </p:txBody>
      </p:sp>
      <p:sp>
        <p:nvSpPr>
          <p:cNvPr id="19464" name="文本框 11"/>
          <p:cNvSpPr txBox="1"/>
          <p:nvPr/>
        </p:nvSpPr>
        <p:spPr>
          <a:xfrm>
            <a:off x="5630863" y="1379538"/>
            <a:ext cx="646112" cy="368300"/>
          </a:xfrm>
          <a:prstGeom prst="rect">
            <a:avLst/>
          </a:prstGeom>
          <a:solidFill>
            <a:srgbClr val="FFC000"/>
          </a:solidFill>
          <a:ln w="9525" cap="flat" cmpd="sng">
            <a:solidFill>
              <a:schemeClr val="tx1"/>
            </a:solidFill>
            <a:prstDash val="solid"/>
            <a:miter/>
            <a:headEnd type="none" w="med" len="med"/>
            <a:tailEnd type="none" w="med" len="med"/>
          </a:ln>
        </p:spPr>
        <p:txBody>
          <a:bodyPr wrap="none">
            <a:spAutoFit/>
          </a:bodyPr>
          <a:p>
            <a:r>
              <a:rPr lang="zh-CN" altLang="en-US" dirty="0">
                <a:latin typeface="Arial" panose="020B0604020202020204" pitchFamily="34" charset="0"/>
              </a:rPr>
              <a:t>温备</a:t>
            </a:r>
            <a:endParaRPr lang="zh-CN" altLang="en-US" dirty="0">
              <a:latin typeface="Arial" panose="020B0604020202020204" pitchFamily="34" charset="0"/>
            </a:endParaRPr>
          </a:p>
        </p:txBody>
      </p:sp>
      <p:sp>
        <p:nvSpPr>
          <p:cNvPr id="19465" name="文本框 12"/>
          <p:cNvSpPr txBox="1"/>
          <p:nvPr/>
        </p:nvSpPr>
        <p:spPr>
          <a:xfrm>
            <a:off x="5630863" y="1938338"/>
            <a:ext cx="646112" cy="368300"/>
          </a:xfrm>
          <a:prstGeom prst="rect">
            <a:avLst/>
          </a:prstGeom>
          <a:solidFill>
            <a:srgbClr val="FFC000"/>
          </a:solidFill>
          <a:ln w="9525" cap="flat" cmpd="sng">
            <a:solidFill>
              <a:schemeClr val="tx1"/>
            </a:solidFill>
            <a:prstDash val="solid"/>
            <a:miter/>
            <a:headEnd type="none" w="med" len="med"/>
            <a:tailEnd type="none" w="med" len="med"/>
          </a:ln>
        </p:spPr>
        <p:txBody>
          <a:bodyPr wrap="none">
            <a:spAutoFit/>
          </a:bodyPr>
          <a:p>
            <a:r>
              <a:rPr lang="zh-CN" altLang="en-US" dirty="0">
                <a:latin typeface="Arial" panose="020B0604020202020204" pitchFamily="34" charset="0"/>
              </a:rPr>
              <a:t>冷备</a:t>
            </a:r>
            <a:endParaRPr lang="zh-CN" altLang="en-US" dirty="0">
              <a:latin typeface="Arial" panose="020B0604020202020204" pitchFamily="34" charset="0"/>
            </a:endParaRPr>
          </a:p>
        </p:txBody>
      </p:sp>
      <p:sp>
        <p:nvSpPr>
          <p:cNvPr id="19466" name="文本框 13"/>
          <p:cNvSpPr txBox="1"/>
          <p:nvPr/>
        </p:nvSpPr>
        <p:spPr>
          <a:xfrm>
            <a:off x="5630863" y="2497138"/>
            <a:ext cx="646112" cy="368300"/>
          </a:xfrm>
          <a:prstGeom prst="rect">
            <a:avLst/>
          </a:prstGeom>
          <a:solidFill>
            <a:srgbClr val="FFC000"/>
          </a:solidFill>
          <a:ln w="9525" cap="flat" cmpd="sng">
            <a:solidFill>
              <a:schemeClr val="tx1"/>
            </a:solidFill>
            <a:prstDash val="solid"/>
            <a:miter/>
            <a:headEnd type="none" w="med" len="med"/>
            <a:tailEnd type="none" w="med" len="med"/>
          </a:ln>
        </p:spPr>
        <p:txBody>
          <a:bodyPr wrap="none">
            <a:spAutoFit/>
          </a:bodyPr>
          <a:p>
            <a:r>
              <a:rPr lang="zh-CN" altLang="en-US" dirty="0">
                <a:latin typeface="Arial" panose="020B0604020202020204" pitchFamily="34" charset="0"/>
              </a:rPr>
              <a:t>热备</a:t>
            </a:r>
            <a:endParaRPr lang="zh-CN" altLang="en-US" dirty="0">
              <a:latin typeface="Arial" panose="020B0604020202020204" pitchFamily="34" charset="0"/>
            </a:endParaRPr>
          </a:p>
        </p:txBody>
      </p:sp>
      <p:sp>
        <p:nvSpPr>
          <p:cNvPr id="15" name="文本框 14"/>
          <p:cNvSpPr txBox="1"/>
          <p:nvPr/>
        </p:nvSpPr>
        <p:spPr>
          <a:xfrm>
            <a:off x="2887663" y="3429000"/>
            <a:ext cx="1108075" cy="369888"/>
          </a:xfrm>
          <a:prstGeom prst="rect">
            <a:avLst/>
          </a:prstGeom>
          <a:solidFill>
            <a:schemeClr val="tx2">
              <a:lumMod val="40000"/>
              <a:lumOff val="60000"/>
            </a:schemeClr>
          </a:solidFill>
          <a:ln>
            <a:solidFill>
              <a:schemeClr val="tx1"/>
            </a:solidFill>
          </a:ln>
        </p:spPr>
        <p:txBody>
          <a:bodyPr wrap="none" rtlCol="0">
            <a:spAutoFit/>
          </a:bodyPr>
          <a:lstStyle/>
          <a:p>
            <a:pPr marR="0" defTabSz="914400">
              <a:buClrTx/>
              <a:buSzTx/>
              <a:buFontTx/>
              <a:buNone/>
              <a:defRPr/>
            </a:pPr>
            <a:r>
              <a:rPr kumimoji="0" lang="zh-CN" altLang="en-US" kern="1200" cap="none" spc="0" normalizeH="0" baseline="0" noProof="0" dirty="0">
                <a:latin typeface="Arial" panose="020B0604020202020204" pitchFamily="34" charset="0"/>
                <a:ea typeface="宋体" panose="02010600030101010101" pitchFamily="2" charset="-122"/>
                <a:cs typeface="+mn-cs"/>
              </a:rPr>
              <a:t>负荷分担</a:t>
            </a:r>
            <a:endParaRPr kumimoji="0" lang="zh-CN" altLang="en-US" kern="1200" cap="none" spc="0" normalizeH="0" baseline="0" noProof="0" dirty="0">
              <a:latin typeface="Arial" panose="020B0604020202020204" pitchFamily="34" charset="0"/>
              <a:ea typeface="宋体" panose="02010600030101010101" pitchFamily="2" charset="-122"/>
              <a:cs typeface="+mn-cs"/>
            </a:endParaRPr>
          </a:p>
        </p:txBody>
      </p:sp>
      <p:sp>
        <p:nvSpPr>
          <p:cNvPr id="16" name="文本框 15"/>
          <p:cNvSpPr txBox="1"/>
          <p:nvPr/>
        </p:nvSpPr>
        <p:spPr>
          <a:xfrm>
            <a:off x="2887663" y="4802188"/>
            <a:ext cx="1108075" cy="368300"/>
          </a:xfrm>
          <a:prstGeom prst="rect">
            <a:avLst/>
          </a:prstGeom>
          <a:solidFill>
            <a:schemeClr val="tx2">
              <a:lumMod val="40000"/>
              <a:lumOff val="60000"/>
            </a:schemeClr>
          </a:solidFill>
          <a:ln>
            <a:solidFill>
              <a:schemeClr val="tx1"/>
            </a:solidFill>
          </a:ln>
        </p:spPr>
        <p:txBody>
          <a:bodyPr wrap="square" rtlCol="0">
            <a:spAutoFit/>
          </a:bodyPr>
          <a:lstStyle/>
          <a:p>
            <a:pPr marR="0" algn="ctr" defTabSz="914400">
              <a:buClrTx/>
              <a:buSzTx/>
              <a:buFontTx/>
              <a:buNone/>
              <a:defRPr/>
            </a:pPr>
            <a:r>
              <a:rPr kumimoji="0" lang="zh-CN" altLang="en-US" kern="1200" cap="none" spc="0" normalizeH="0" baseline="0" noProof="0" dirty="0">
                <a:latin typeface="Arial" panose="020B0604020202020204" pitchFamily="34" charset="0"/>
                <a:ea typeface="宋体" panose="02010600030101010101" pitchFamily="2" charset="-122"/>
                <a:cs typeface="+mn-cs"/>
              </a:rPr>
              <a:t>分布式</a:t>
            </a:r>
            <a:endParaRPr kumimoji="0" lang="zh-CN" altLang="en-US" kern="1200" cap="none" spc="0" normalizeH="0" baseline="0" noProof="0" dirty="0">
              <a:latin typeface="Arial" panose="020B0604020202020204" pitchFamily="34" charset="0"/>
              <a:ea typeface="宋体" panose="02010600030101010101" pitchFamily="2" charset="-122"/>
              <a:cs typeface="+mn-cs"/>
            </a:endParaRPr>
          </a:p>
        </p:txBody>
      </p:sp>
      <p:cxnSp>
        <p:nvCxnSpPr>
          <p:cNvPr id="19469" name="直接连接符 5"/>
          <p:cNvCxnSpPr>
            <a:stCxn id="3" idx="3"/>
            <a:endCxn id="15" idx="1"/>
          </p:cNvCxnSpPr>
          <p:nvPr/>
        </p:nvCxnSpPr>
        <p:spPr>
          <a:xfrm>
            <a:off x="1570038" y="3614738"/>
            <a:ext cx="1317625" cy="0"/>
          </a:xfrm>
          <a:prstGeom prst="line">
            <a:avLst/>
          </a:prstGeom>
          <a:ln w="9525" cap="flat" cmpd="sng">
            <a:solidFill>
              <a:schemeClr val="tx1"/>
            </a:solidFill>
            <a:prstDash val="solid"/>
            <a:headEnd type="none" w="med" len="med"/>
            <a:tailEnd type="triangle" w="med" len="med"/>
          </a:ln>
        </p:spPr>
      </p:cxnSp>
      <p:cxnSp>
        <p:nvCxnSpPr>
          <p:cNvPr id="19470" name="直接连接符 8"/>
          <p:cNvCxnSpPr/>
          <p:nvPr/>
        </p:nvCxnSpPr>
        <p:spPr>
          <a:xfrm>
            <a:off x="2259013" y="2122488"/>
            <a:ext cx="0" cy="2863850"/>
          </a:xfrm>
          <a:prstGeom prst="line">
            <a:avLst/>
          </a:prstGeom>
          <a:ln w="9525" cap="flat" cmpd="sng">
            <a:solidFill>
              <a:schemeClr val="tx1"/>
            </a:solidFill>
            <a:prstDash val="solid"/>
            <a:headEnd type="none" w="med" len="med"/>
            <a:tailEnd type="none" w="med" len="med"/>
          </a:ln>
        </p:spPr>
      </p:cxnSp>
      <p:cxnSp>
        <p:nvCxnSpPr>
          <p:cNvPr id="19471" name="直接箭头连接符 16"/>
          <p:cNvCxnSpPr>
            <a:endCxn id="10" idx="1"/>
          </p:cNvCxnSpPr>
          <p:nvPr/>
        </p:nvCxnSpPr>
        <p:spPr>
          <a:xfrm>
            <a:off x="2259013" y="2122488"/>
            <a:ext cx="647700" cy="0"/>
          </a:xfrm>
          <a:prstGeom prst="straightConnector1">
            <a:avLst/>
          </a:prstGeom>
          <a:ln w="9525" cap="flat" cmpd="sng">
            <a:solidFill>
              <a:schemeClr val="tx1"/>
            </a:solidFill>
            <a:prstDash val="solid"/>
            <a:headEnd type="none" w="med" len="med"/>
            <a:tailEnd type="triangle" w="med" len="med"/>
          </a:ln>
        </p:spPr>
      </p:cxnSp>
      <p:cxnSp>
        <p:nvCxnSpPr>
          <p:cNvPr id="19472" name="直接箭头连接符 19"/>
          <p:cNvCxnSpPr>
            <a:endCxn id="16" idx="1"/>
          </p:cNvCxnSpPr>
          <p:nvPr/>
        </p:nvCxnSpPr>
        <p:spPr>
          <a:xfrm>
            <a:off x="2259013" y="4986338"/>
            <a:ext cx="628650" cy="0"/>
          </a:xfrm>
          <a:prstGeom prst="straightConnector1">
            <a:avLst/>
          </a:prstGeom>
          <a:ln w="9525" cap="flat" cmpd="sng">
            <a:solidFill>
              <a:schemeClr val="tx1"/>
            </a:solidFill>
            <a:prstDash val="solid"/>
            <a:headEnd type="none" w="med" len="med"/>
            <a:tailEnd type="triangle" w="med" len="med"/>
          </a:ln>
        </p:spPr>
      </p:cxnSp>
      <p:cxnSp>
        <p:nvCxnSpPr>
          <p:cNvPr id="19473" name="直接箭头连接符 21"/>
          <p:cNvCxnSpPr>
            <a:stCxn id="10" idx="3"/>
            <a:endCxn id="19465" idx="1"/>
          </p:cNvCxnSpPr>
          <p:nvPr/>
        </p:nvCxnSpPr>
        <p:spPr>
          <a:xfrm>
            <a:off x="4014788" y="2122488"/>
            <a:ext cx="1616075" cy="0"/>
          </a:xfrm>
          <a:prstGeom prst="straightConnector1">
            <a:avLst/>
          </a:prstGeom>
          <a:ln w="9525" cap="flat" cmpd="sng">
            <a:solidFill>
              <a:schemeClr val="tx1"/>
            </a:solidFill>
            <a:prstDash val="solid"/>
            <a:headEnd type="none" w="med" len="med"/>
            <a:tailEnd type="triangle" w="med" len="med"/>
          </a:ln>
        </p:spPr>
      </p:cxnSp>
      <p:cxnSp>
        <p:nvCxnSpPr>
          <p:cNvPr id="19474" name="直接连接符 23"/>
          <p:cNvCxnSpPr/>
          <p:nvPr/>
        </p:nvCxnSpPr>
        <p:spPr>
          <a:xfrm>
            <a:off x="4759325" y="1563688"/>
            <a:ext cx="0" cy="1117600"/>
          </a:xfrm>
          <a:prstGeom prst="line">
            <a:avLst/>
          </a:prstGeom>
          <a:ln w="9525" cap="flat" cmpd="sng">
            <a:solidFill>
              <a:schemeClr val="tx1"/>
            </a:solidFill>
            <a:prstDash val="solid"/>
            <a:headEnd type="none" w="med" len="med"/>
            <a:tailEnd type="none" w="med" len="med"/>
          </a:ln>
        </p:spPr>
      </p:cxnSp>
      <p:cxnSp>
        <p:nvCxnSpPr>
          <p:cNvPr id="19475" name="直接箭头连接符 25"/>
          <p:cNvCxnSpPr>
            <a:endCxn id="19464" idx="1"/>
          </p:cNvCxnSpPr>
          <p:nvPr/>
        </p:nvCxnSpPr>
        <p:spPr>
          <a:xfrm>
            <a:off x="4759325" y="1563688"/>
            <a:ext cx="871538" cy="0"/>
          </a:xfrm>
          <a:prstGeom prst="straightConnector1">
            <a:avLst/>
          </a:prstGeom>
          <a:ln w="9525" cap="flat" cmpd="sng">
            <a:solidFill>
              <a:schemeClr val="tx1"/>
            </a:solidFill>
            <a:prstDash val="solid"/>
            <a:headEnd type="none" w="med" len="med"/>
            <a:tailEnd type="triangle" w="med" len="med"/>
          </a:ln>
        </p:spPr>
      </p:cxnSp>
      <p:cxnSp>
        <p:nvCxnSpPr>
          <p:cNvPr id="19476" name="直接箭头连接符 28"/>
          <p:cNvCxnSpPr>
            <a:endCxn id="19466" idx="1"/>
          </p:cNvCxnSpPr>
          <p:nvPr/>
        </p:nvCxnSpPr>
        <p:spPr>
          <a:xfrm>
            <a:off x="4759325" y="2681288"/>
            <a:ext cx="871538" cy="0"/>
          </a:xfrm>
          <a:prstGeom prst="straightConnector1">
            <a:avLst/>
          </a:prstGeom>
          <a:ln w="9525" cap="flat" cmpd="sng">
            <a:solidFill>
              <a:schemeClr val="tx1"/>
            </a:solidFill>
            <a:prstDash val="solid"/>
            <a:headEnd type="none" w="med" len="med"/>
            <a:tailEnd type="triangle" w="med" len="med"/>
          </a:ln>
        </p:spPr>
      </p:cxnSp>
      <p:sp>
        <p:nvSpPr>
          <p:cNvPr id="19477" name="文本框 19455"/>
          <p:cNvSpPr txBox="1"/>
          <p:nvPr/>
        </p:nvSpPr>
        <p:spPr>
          <a:xfrm>
            <a:off x="6480175" y="760413"/>
            <a:ext cx="4737100" cy="2633662"/>
          </a:xfrm>
          <a:prstGeom prst="rect">
            <a:avLst/>
          </a:prstGeom>
          <a:noFill/>
          <a:ln w="9525">
            <a:noFill/>
          </a:ln>
        </p:spPr>
        <p:txBody>
          <a:bodyPr>
            <a:spAutoFit/>
          </a:bodyPr>
          <a:p>
            <a:pPr>
              <a:lnSpc>
                <a:spcPct val="150000"/>
              </a:lnSpc>
            </a:pPr>
            <a:r>
              <a:rPr lang="zh-CN" altLang="en-US" sz="1600" b="1" dirty="0">
                <a:latin typeface="微软雅黑" panose="020B0503020204020204" pitchFamily="34" charset="-122"/>
                <a:ea typeface="微软雅黑" panose="020B0503020204020204" pitchFamily="34" charset="-122"/>
              </a:rPr>
              <a:t>温备</a:t>
            </a:r>
            <a:r>
              <a:rPr lang="zh-CN" altLang="en-US" sz="1600" dirty="0">
                <a:latin typeface="微软雅黑" panose="020B0503020204020204" pitchFamily="34" charset="-122"/>
                <a:ea typeface="微软雅黑" panose="020B0503020204020204" pitchFamily="34" charset="-122"/>
              </a:rPr>
              <a:t>：备节点处于运行状态，但是服务并未启动，主节点故障后，备节点需要启动服务才能接管业务</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latin typeface="微软雅黑" panose="020B0503020204020204" pitchFamily="34" charset="-122"/>
                <a:ea typeface="微软雅黑" panose="020B0503020204020204" pitchFamily="34" charset="-122"/>
              </a:rPr>
              <a:t>冷备</a:t>
            </a:r>
            <a:r>
              <a:rPr lang="zh-CN" altLang="en-US" sz="1600" dirty="0">
                <a:latin typeface="微软雅黑" panose="020B0503020204020204" pitchFamily="34" charset="-122"/>
                <a:ea typeface="微软雅黑" panose="020B0503020204020204" pitchFamily="34" charset="-122"/>
              </a:rPr>
              <a:t>：备节点处于停止状态，主节点故障后，需要人为启动备节点来接管业务</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b="1" dirty="0">
                <a:latin typeface="微软雅黑" panose="020B0503020204020204" pitchFamily="34" charset="-122"/>
                <a:ea typeface="微软雅黑" panose="020B0503020204020204" pitchFamily="34" charset="-122"/>
              </a:rPr>
              <a:t>热备：</a:t>
            </a:r>
            <a:r>
              <a:rPr lang="zh-CN" altLang="en-US" sz="1600" dirty="0">
                <a:latin typeface="微软雅黑" panose="020B0503020204020204" pitchFamily="34" charset="-122"/>
                <a:ea typeface="微软雅黑" panose="020B0503020204020204" pitchFamily="34" charset="-122"/>
              </a:rPr>
              <a:t>备节点出与运行状态，备节点的服务也处于运行状态，但是不处理业务，主节点故障后备节点立刻接管业务</a:t>
            </a:r>
            <a:endParaRPr lang="zh-CN" altLang="en-US" sz="1600" dirty="0">
              <a:latin typeface="微软雅黑" panose="020B0503020204020204" pitchFamily="34" charset="-122"/>
              <a:ea typeface="微软雅黑" panose="020B0503020204020204" pitchFamily="34" charset="-122"/>
            </a:endParaRPr>
          </a:p>
        </p:txBody>
      </p:sp>
      <p:sp>
        <p:nvSpPr>
          <p:cNvPr id="19478" name="文本框 38"/>
          <p:cNvSpPr txBox="1"/>
          <p:nvPr/>
        </p:nvSpPr>
        <p:spPr>
          <a:xfrm>
            <a:off x="4922838" y="3535363"/>
            <a:ext cx="6424612" cy="829945"/>
          </a:xfrm>
          <a:prstGeom prst="rect">
            <a:avLst/>
          </a:prstGeom>
          <a:noFill/>
          <a:ln w="9525">
            <a:noFill/>
          </a:ln>
        </p:spPr>
        <p:txBody>
          <a:bodyPr>
            <a:spAutoFit/>
          </a:bodyPr>
          <a:p>
            <a:pPr>
              <a:lnSpc>
                <a:spcPct val="150000"/>
              </a:lnSpc>
            </a:pPr>
            <a:r>
              <a:rPr lang="zh-CN" altLang="en-US" sz="1600" b="1" dirty="0">
                <a:latin typeface="微软雅黑" panose="020B0503020204020204" pitchFamily="34" charset="-122"/>
                <a:ea typeface="微软雅黑" panose="020B0503020204020204" pitchFamily="34" charset="-122"/>
              </a:rPr>
              <a:t>负荷分担：</a:t>
            </a:r>
            <a:r>
              <a:rPr lang="zh-CN" altLang="en-US" sz="1600" dirty="0">
                <a:latin typeface="微软雅黑" panose="020B0503020204020204" pitchFamily="34" charset="-122"/>
                <a:ea typeface="微软雅黑" panose="020B0503020204020204" pitchFamily="34" charset="-122"/>
              </a:rPr>
              <a:t>多个节点之间没有主备之分，共同处理业务，主要是由上一级</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层的负载均衡器将业务平均分发到各个节点上</a:t>
            </a:r>
            <a:endParaRPr lang="zh-CN" altLang="en-US" sz="1600" dirty="0">
              <a:latin typeface="微软雅黑" panose="020B0503020204020204" pitchFamily="34" charset="-122"/>
              <a:ea typeface="微软雅黑" panose="020B0503020204020204" pitchFamily="34" charset="-122"/>
            </a:endParaRPr>
          </a:p>
        </p:txBody>
      </p:sp>
      <p:sp>
        <p:nvSpPr>
          <p:cNvPr id="19479" name="文本框 39"/>
          <p:cNvSpPr txBox="1"/>
          <p:nvPr/>
        </p:nvSpPr>
        <p:spPr>
          <a:xfrm>
            <a:off x="4922838" y="4432300"/>
            <a:ext cx="6424612" cy="1157288"/>
          </a:xfrm>
          <a:prstGeom prst="rect">
            <a:avLst/>
          </a:prstGeom>
          <a:noFill/>
          <a:ln w="9525">
            <a:noFill/>
          </a:ln>
        </p:spPr>
        <p:txBody>
          <a:bodyPr>
            <a:spAutoFit/>
          </a:bodyPr>
          <a:p>
            <a:pPr>
              <a:lnSpc>
                <a:spcPct val="150000"/>
              </a:lnSpc>
            </a:pPr>
            <a:r>
              <a:rPr lang="zh-CN" altLang="en-US" sz="1600" b="1" dirty="0">
                <a:latin typeface="微软雅黑" panose="020B0503020204020204" pitchFamily="34" charset="-122"/>
                <a:ea typeface="微软雅黑" panose="020B0503020204020204" pitchFamily="34" charset="-122"/>
              </a:rPr>
              <a:t>分布式：</a:t>
            </a:r>
            <a:r>
              <a:rPr lang="zh-CN" altLang="en-US" sz="1600" dirty="0">
                <a:latin typeface="微软雅黑" panose="020B0503020204020204" pitchFamily="34" charset="-122"/>
                <a:ea typeface="微软雅黑" panose="020B0503020204020204" pitchFamily="34" charset="-122"/>
              </a:rPr>
              <a:t>是负荷分担的一种特殊情况，多个节点之间共同处理业务，节点之间会针对不同的业务</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数据互为主备，但是整体上保持每个节点上的业务和数据是平均的</a:t>
            </a:r>
            <a:endParaRPr lang="zh-CN" altLang="en-US" sz="1600" dirty="0">
              <a:latin typeface="微软雅黑" panose="020B0503020204020204" pitchFamily="34" charset="-122"/>
              <a:ea typeface="微软雅黑" panose="020B0503020204020204" pitchFamily="34" charset="-122"/>
            </a:endParaRPr>
          </a:p>
        </p:txBody>
      </p:sp>
      <p:sp>
        <p:nvSpPr>
          <p:cNvPr id="19480" name="文本框 41"/>
          <p:cNvSpPr txBox="1"/>
          <p:nvPr/>
        </p:nvSpPr>
        <p:spPr>
          <a:xfrm>
            <a:off x="242888" y="890588"/>
            <a:ext cx="5856287" cy="874712"/>
          </a:xfrm>
          <a:prstGeom prst="rect">
            <a:avLst/>
          </a:prstGeom>
          <a:noFill/>
          <a:ln w="9525">
            <a:noFill/>
          </a:ln>
        </p:spPr>
        <p:txBody>
          <a:bodyPr>
            <a:spAutoFit/>
          </a:bodyPr>
          <a:p>
            <a:pPr>
              <a:lnSpc>
                <a:spcPct val="150000"/>
              </a:lnSpc>
              <a:buNone/>
            </a:pPr>
            <a:r>
              <a:rPr lang="zh-CN" altLang="en-US" b="1" dirty="0">
                <a:latin typeface="微软雅黑" panose="020B0503020204020204" pitchFamily="34" charset="-122"/>
                <a:ea typeface="微软雅黑" panose="020B0503020204020204" pitchFamily="34" charset="-122"/>
              </a:rPr>
              <a:t>冗余</a:t>
            </a:r>
            <a:r>
              <a:rPr lang="zh-CN" altLang="en-US" dirty="0">
                <a:latin typeface="微软雅黑" panose="020B0503020204020204" pitchFamily="34" charset="-122"/>
                <a:ea typeface="微软雅黑" panose="020B0503020204020204" pitchFamily="34" charset="-122"/>
              </a:rPr>
              <a:t>也通常俗称</a:t>
            </a:r>
            <a:r>
              <a:rPr lang="zh-CN" altLang="en-US" b="1" dirty="0">
                <a:solidFill>
                  <a:srgbClr val="0070C0"/>
                </a:solidFill>
                <a:latin typeface="微软雅黑" panose="020B0503020204020204" pitchFamily="34" charset="-122"/>
                <a:ea typeface="微软雅黑" panose="020B0503020204020204" pitchFamily="34" charset="-122"/>
              </a:rPr>
              <a:t>无单点故障，</a:t>
            </a:r>
            <a:r>
              <a:rPr lang="zh-CN" altLang="en-US" dirty="0">
                <a:latin typeface="微软雅黑" panose="020B0503020204020204" pitchFamily="34" charset="-122"/>
                <a:ea typeface="微软雅黑" panose="020B0503020204020204" pitchFamily="34" charset="-122"/>
              </a:rPr>
              <a:t>从冗余的实现方式上可以分为如下几类：</a:t>
            </a:r>
            <a:endParaRPr lang="zh-CN" altLang="en-US" dirty="0">
              <a:latin typeface="Arial" panose="020B0604020202020204" pitchFamily="34" charset="0"/>
            </a:endParaRPr>
          </a:p>
        </p:txBody>
      </p:sp>
      <p:sp>
        <p:nvSpPr>
          <p:cNvPr id="19481" name="文本框 19463"/>
          <p:cNvSpPr txBox="1"/>
          <p:nvPr/>
        </p:nvSpPr>
        <p:spPr>
          <a:xfrm>
            <a:off x="231775" y="5684838"/>
            <a:ext cx="8412480" cy="368300"/>
          </a:xfrm>
          <a:prstGeom prst="rect">
            <a:avLst/>
          </a:prstGeom>
          <a:noFill/>
          <a:ln w="9525">
            <a:noFill/>
          </a:ln>
        </p:spPr>
        <p:txBody>
          <a:bodyPr wrap="none">
            <a:spAutoFit/>
          </a:bodyPr>
          <a:p>
            <a:r>
              <a:rPr lang="zh-CN" altLang="en-US" sz="1800" b="1" dirty="0">
                <a:solidFill>
                  <a:srgbClr val="FF0000"/>
                </a:solidFill>
                <a:latin typeface="微软雅黑" panose="020B0503020204020204" pitchFamily="34" charset="-122"/>
                <a:ea typeface="微软雅黑" panose="020B0503020204020204" pitchFamily="34" charset="-122"/>
              </a:rPr>
              <a:t>备份、快照：</a:t>
            </a:r>
            <a:r>
              <a:rPr lang="zh-CN" altLang="en-US" sz="1800" dirty="0">
                <a:latin typeface="微软雅黑" panose="020B0503020204020204" pitchFamily="34" charset="-122"/>
                <a:ea typeface="微软雅黑" panose="020B0503020204020204" pitchFamily="34" charset="-122"/>
              </a:rPr>
              <a:t>也是一种特殊的冗余方式，属于主备式的冗余，而且是冷备或者温备</a:t>
            </a:r>
            <a:endParaRPr lang="zh-CN" altLang="en-US" sz="18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048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0485" name="图片 8"/>
          <p:cNvPicPr>
            <a:picLocks noChangeAspect="1"/>
          </p:cNvPicPr>
          <p:nvPr/>
        </p:nvPicPr>
        <p:blipFill>
          <a:blip r:embed="rId1"/>
          <a:stretch>
            <a:fillRect/>
          </a:stretch>
        </p:blipFill>
        <p:spPr>
          <a:xfrm>
            <a:off x="9739313" y="26988"/>
            <a:ext cx="1706562" cy="590550"/>
          </a:xfrm>
          <a:prstGeom prst="rect">
            <a:avLst/>
          </a:prstGeom>
          <a:noFill/>
          <a:ln w="9525">
            <a:noFill/>
          </a:ln>
        </p:spPr>
      </p:pic>
      <p:sp>
        <p:nvSpPr>
          <p:cNvPr id="2048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冗余类型</a:t>
            </a:r>
            <a:endParaRPr lang="zh-CN" altLang="en-US" sz="3600" dirty="0">
              <a:latin typeface="Arial" panose="020B0604020202020204" pitchFamily="34" charset="0"/>
            </a:endParaRPr>
          </a:p>
        </p:txBody>
      </p:sp>
      <p:sp>
        <p:nvSpPr>
          <p:cNvPr id="2" name="文本框 1"/>
          <p:cNvSpPr txBox="1"/>
          <p:nvPr/>
        </p:nvSpPr>
        <p:spPr>
          <a:xfrm>
            <a:off x="34608" y="929640"/>
            <a:ext cx="11176000" cy="4831080"/>
          </a:xfrm>
          <a:prstGeom prst="rect">
            <a:avLst/>
          </a:prstGeom>
          <a:noFill/>
        </p:spPr>
        <p:txBody>
          <a:bodyPr wrap="square" rtlCol="0">
            <a:spAutoFit/>
          </a:bodyPr>
          <a:lstStyle/>
          <a:p>
            <a:pPr marR="0" defTabSz="914400">
              <a:lnSpc>
                <a:spcPct val="200000"/>
              </a:lnSpc>
              <a:buClrTx/>
              <a:buSzTx/>
              <a:buFontTx/>
              <a:buNone/>
              <a:defRPr/>
            </a:pP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根据硬件和软件的故障特点，分为</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永久性</a:t>
            </a:r>
            <a:r>
              <a:rPr kumimoji="0" lang="zh-CN" altLang="en-US" sz="1600" kern="1200" cap="none" spc="0" normalizeH="0" baseline="0" noProof="0" dirty="0">
                <a:solidFill>
                  <a:schemeClr val="tx1"/>
                </a:solidFill>
                <a:latin typeface="微软雅黑" panose="020B0503020204020204" pitchFamily="34" charset="-122"/>
                <a:ea typeface="微软雅黑" panose="020B0503020204020204" pitchFamily="34" charset="-122"/>
                <a:cs typeface="+mn-cs"/>
              </a:rPr>
              <a:t>故障</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和</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暂时性</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故障，相应的冗余机制包含</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空间冗余</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和</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时间冗余</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charset="0"/>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空间冗余</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空间冗余有两种形式，一种是整体性冗余，一种是局部性冗余</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742950"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整体性冗余</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：就是把硬件部件当做一个整体进行冗余，典型的如系统盘RAID1、网卡冗余绑定、双电源、主备双机、分布式集群、内存镜像（内存条）等，冗余机制将故障的硬件从系统中隔离出去，冗余的硬件部件顶替上。</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42950"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局部性冗余</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在硬件部件内部进行冗余，主要是存储型硬件—硬盘和内存，比如硬盘坏道映射、坏道修复（数据修复）、内存CE屏蔽、内存镜像（特性区域）等。冗余机制将硬件故障的区域从系统中隔离不再使用，使用冗余的区域顶替上。</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charset="0"/>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时间冗余</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时间冗余指的是在同一个对象/操作上进行</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重启、重试</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的一种冗余方式。典型的如消息发送超时会进行2-3次的重试，进程挂死会进行重启恢复。这种冗余方式主要是针对</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暂时性/瞬时性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的故障，优先在本地进行快速恢复。如果恢复失败，则会进入空间冗余，空间冗余主要针对永久性故障或者暂时性无法恢复的故障。</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charset="0"/>
              <a:buChar char="p"/>
              <a:defRPr/>
            </a:pP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时间冗余和对空间冗余是</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相辅相成</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的，</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空间冗余是一种异地冗余，而时间冗余是本地冗余。通常触发冗余机制的的时候先发生时间冗余，在时间冗余无效的情况下进行空间冗余。</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048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0484" name="图片 7"/>
          <p:cNvPicPr>
            <a:picLocks noChangeAspect="1"/>
          </p:cNvPicPr>
          <p:nvPr/>
        </p:nvPicPr>
        <p:blipFill>
          <a:blip r:embed="rId1"/>
          <a:stretch>
            <a:fillRect/>
          </a:stretch>
        </p:blipFill>
        <p:spPr>
          <a:xfrm>
            <a:off x="-30162" y="0"/>
            <a:ext cx="11522075" cy="6480175"/>
          </a:xfrm>
          <a:prstGeom prst="rect">
            <a:avLst/>
          </a:prstGeom>
          <a:noFill/>
          <a:ln w="9525">
            <a:noFill/>
          </a:ln>
        </p:spPr>
      </p:pic>
      <p:pic>
        <p:nvPicPr>
          <p:cNvPr id="20485" name="图片 8"/>
          <p:cNvPicPr>
            <a:picLocks noChangeAspect="1"/>
          </p:cNvPicPr>
          <p:nvPr/>
        </p:nvPicPr>
        <p:blipFill>
          <a:blip r:embed="rId2"/>
          <a:stretch>
            <a:fillRect/>
          </a:stretch>
        </p:blipFill>
        <p:spPr>
          <a:xfrm>
            <a:off x="9739313" y="26988"/>
            <a:ext cx="1706562" cy="590550"/>
          </a:xfrm>
          <a:prstGeom prst="rect">
            <a:avLst/>
          </a:prstGeom>
          <a:noFill/>
          <a:ln w="9525">
            <a:noFill/>
          </a:ln>
        </p:spPr>
      </p:pic>
      <p:sp>
        <p:nvSpPr>
          <p:cNvPr id="20486"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048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冗余层级</a:t>
            </a:r>
            <a:endParaRPr lang="zh-CN" altLang="en-US" sz="3600" dirty="0">
              <a:latin typeface="Arial" panose="020B0604020202020204" pitchFamily="34" charset="0"/>
            </a:endParaRPr>
          </a:p>
        </p:txBody>
      </p:sp>
      <p:sp>
        <p:nvSpPr>
          <p:cNvPr id="2" name="文本框 1"/>
          <p:cNvSpPr txBox="1"/>
          <p:nvPr/>
        </p:nvSpPr>
        <p:spPr>
          <a:xfrm>
            <a:off x="143193" y="656590"/>
            <a:ext cx="11176000" cy="5569585"/>
          </a:xfrm>
          <a:prstGeom prst="rect">
            <a:avLst/>
          </a:prstGeom>
          <a:noFill/>
        </p:spPr>
        <p:txBody>
          <a:bodyPr wrap="square" rtlCol="0">
            <a:spAutoFit/>
          </a:bodyPr>
          <a:lstStyle/>
          <a:p>
            <a:pPr marR="0" defTabSz="914400">
              <a:lnSpc>
                <a:spcPct val="200000"/>
              </a:lnSpc>
              <a:buClrTx/>
              <a:buSzTx/>
              <a:buFontTx/>
              <a:buNone/>
              <a:defRPr/>
            </a:pPr>
            <a:r>
              <a:rPr kumimoji="0" lang="en-US" altLang="zh-CN"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1</a:t>
            </a: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 业务冗余：</a:t>
            </a:r>
            <a:r>
              <a:rPr kumimoji="0" lang="zh-CN" altLang="en-US" sz="1800" kern="1200" cap="none" spc="0" normalizeH="0" baseline="0" noProof="0" dirty="0">
                <a:latin typeface="微软雅黑" panose="020B0503020204020204" pitchFamily="34" charset="-122"/>
                <a:ea typeface="微软雅黑" panose="020B0503020204020204" pitchFamily="34" charset="-122"/>
                <a:cs typeface="+mn-cs"/>
              </a:rPr>
              <a:t>系统所有业务路径上的</a:t>
            </a: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业务处理单元</a:t>
            </a:r>
            <a:r>
              <a:rPr kumimoji="0" lang="zh-CN" altLang="en-US" sz="1800" kern="1200" cap="none" spc="0" normalizeH="0" baseline="0" noProof="0" dirty="0">
                <a:latin typeface="微软雅黑" panose="020B0503020204020204" pitchFamily="34" charset="-122"/>
                <a:ea typeface="微软雅黑" panose="020B0503020204020204" pitchFamily="34" charset="-122"/>
                <a:cs typeface="+mn-cs"/>
              </a:rPr>
              <a:t>都是</a:t>
            </a: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a:t>
            </a:r>
            <a:r>
              <a:rPr kumimoji="0" lang="zh-CN" altLang="en-US" sz="1800" kern="1200" cap="none" spc="0" normalizeH="0" baseline="0" noProof="0" dirty="0">
                <a:latin typeface="微软雅黑" panose="020B0503020204020204" pitchFamily="34" charset="-122"/>
                <a:ea typeface="微软雅黑" panose="020B0503020204020204" pitchFamily="34" charset="-122"/>
                <a:cs typeface="+mn-cs"/>
              </a:rPr>
              <a:t>的</a:t>
            </a:r>
            <a:endParaRPr kumimoji="0" lang="en-US" altLang="zh-CN" sz="20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pitchFamily="2" charset="2"/>
              <a:buChar char="p"/>
              <a:defRPr/>
            </a:pPr>
            <a:r>
              <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rPr>
              <a:t>冗余的层次</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en-US" altLang="zh-CN" sz="16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站点级：整个系统，一套完整的系统称为一个站点</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主机级：单服务器、单交换机、服务器组</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机柜级</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服务</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进程级：单个进程</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服务，服务组</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资源组</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链路级：物理网络链路，逻辑网络链路</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部件级：硬盘、</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CPU</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、内存、电源、风扇、网卡</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pitchFamily="2" charset="2"/>
              <a:buChar char="p"/>
              <a:defRPr/>
            </a:pPr>
            <a:r>
              <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rPr>
              <a:t>冗余的物理隔离性</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en-US" altLang="zh-CN" sz="16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站点级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冗余：站点分布在不同的机房或者不同的地域城市</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冗余：主机分布在不同的机柜；机柜采用不同的供电线路</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服务级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冗余：进程</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服务分布在不同的主机，甚至不同的机柜</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部件级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冗余：单个主机不同的物理接口</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1507"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1508" name="图片 7"/>
          <p:cNvPicPr>
            <a:picLocks noChangeAspect="1"/>
          </p:cNvPicPr>
          <p:nvPr/>
        </p:nvPicPr>
        <p:blipFill>
          <a:blip r:embed="rId1"/>
          <a:stretch>
            <a:fillRect/>
          </a:stretch>
        </p:blipFill>
        <p:spPr>
          <a:xfrm>
            <a:off x="-30162" y="0"/>
            <a:ext cx="11552237" cy="6480175"/>
          </a:xfrm>
          <a:prstGeom prst="rect">
            <a:avLst/>
          </a:prstGeom>
          <a:noFill/>
          <a:ln w="9525">
            <a:noFill/>
          </a:ln>
        </p:spPr>
      </p:pic>
      <p:pic>
        <p:nvPicPr>
          <p:cNvPr id="21509" name="图片 8"/>
          <p:cNvPicPr>
            <a:picLocks noChangeAspect="1"/>
          </p:cNvPicPr>
          <p:nvPr/>
        </p:nvPicPr>
        <p:blipFill>
          <a:blip r:embed="rId2"/>
          <a:stretch>
            <a:fillRect/>
          </a:stretch>
        </p:blipFill>
        <p:spPr>
          <a:xfrm>
            <a:off x="9739313" y="26988"/>
            <a:ext cx="1706562" cy="590550"/>
          </a:xfrm>
          <a:prstGeom prst="rect">
            <a:avLst/>
          </a:prstGeom>
          <a:noFill/>
          <a:ln w="9525">
            <a:noFill/>
          </a:ln>
        </p:spPr>
      </p:pic>
      <p:sp>
        <p:nvSpPr>
          <p:cNvPr id="21510"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151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冗余层级</a:t>
            </a:r>
            <a:endParaRPr lang="zh-CN" altLang="en-US" sz="3600" dirty="0">
              <a:latin typeface="Arial" panose="020B0604020202020204" pitchFamily="34" charset="0"/>
            </a:endParaRPr>
          </a:p>
        </p:txBody>
      </p:sp>
      <p:sp>
        <p:nvSpPr>
          <p:cNvPr id="2" name="文本框 1"/>
          <p:cNvSpPr txBox="1"/>
          <p:nvPr/>
        </p:nvSpPr>
        <p:spPr>
          <a:xfrm>
            <a:off x="173038" y="798513"/>
            <a:ext cx="11176000" cy="4707890"/>
          </a:xfrm>
          <a:prstGeom prst="rect">
            <a:avLst/>
          </a:prstGeom>
          <a:noFill/>
        </p:spPr>
        <p:txBody>
          <a:bodyPr wrap="square" rtlCol="0">
            <a:spAutoFit/>
          </a:bodyPr>
          <a:lstStyle/>
          <a:p>
            <a:pPr marR="0" defTabSz="914400">
              <a:lnSpc>
                <a:spcPct val="200000"/>
              </a:lnSpc>
              <a:buClrTx/>
              <a:buSzTx/>
              <a:buFontTx/>
              <a:buNone/>
              <a:defRPr/>
            </a:pPr>
            <a:r>
              <a:rPr kumimoji="0" lang="en-US" altLang="zh-CN"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2 </a:t>
            </a: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数据冗余：</a:t>
            </a:r>
            <a:r>
              <a:rPr kumimoji="0" lang="zh-CN" altLang="en-US" sz="1800" kern="1200" cap="none" spc="0" normalizeH="0" baseline="0" noProof="0" dirty="0">
                <a:latin typeface="微软雅黑" panose="020B0503020204020204" pitchFamily="34" charset="-122"/>
                <a:ea typeface="微软雅黑" panose="020B0503020204020204" pitchFamily="34" charset="-122"/>
                <a:cs typeface="+mn-cs"/>
              </a:rPr>
              <a:t>系统内的核心数据在</a:t>
            </a: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数据存储单元</a:t>
            </a:r>
            <a:r>
              <a:rPr kumimoji="0" lang="zh-CN" altLang="en-US" sz="1800" kern="1200" cap="none" spc="0" normalizeH="0" baseline="0" noProof="0" dirty="0">
                <a:latin typeface="微软雅黑" panose="020B0503020204020204" pitchFamily="34" charset="-122"/>
                <a:ea typeface="微软雅黑" panose="020B0503020204020204" pitchFamily="34" charset="-122"/>
                <a:cs typeface="+mn-cs"/>
              </a:rPr>
              <a:t>上都是</a:t>
            </a: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a:t>
            </a:r>
            <a:r>
              <a:rPr kumimoji="0" lang="zh-CN" altLang="en-US" sz="1800" kern="1200" cap="none" spc="0" normalizeH="0" baseline="0" noProof="0" dirty="0">
                <a:latin typeface="微软雅黑" panose="020B0503020204020204" pitchFamily="34" charset="-122"/>
                <a:ea typeface="微软雅黑" panose="020B0503020204020204" pitchFamily="34" charset="-122"/>
                <a:cs typeface="+mn-cs"/>
              </a:rPr>
              <a:t>的</a:t>
            </a:r>
            <a:endParaRPr kumimoji="0" lang="en-US" altLang="zh-CN" sz="20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pitchFamily="2" charset="2"/>
              <a:buChar char="p"/>
              <a:defRPr/>
            </a:pPr>
            <a:r>
              <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rPr>
              <a:t>冗余的层次（数据本身）</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en-US" altLang="zh-CN" sz="16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：以文件作为冗余的最小单位</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分片级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：以数据分片作为冗余的最小单位</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：以每一</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条</a:t>
            </a:r>
            <a:r>
              <a:rPr kumimoji="0" lang="en-US" altLang="zh-CN"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组</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数据作为冗余的最小单位，例如一个</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条配置</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pitchFamily="2" charset="2"/>
              <a:buChar char="p"/>
              <a:defRPr/>
            </a:pPr>
            <a:r>
              <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rPr>
              <a:t>冗余的层次（系统层面）</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en-US" altLang="zh-CN" sz="16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站点级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：整个系统，不同的数据冗余单元分布在不同的站点</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：单服务器、服务器组</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机柜级。不同的数据冗余单元分布在不同的主机</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机柜</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部件级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：单个硬盘，硬盘组。不同的数据冗余单元分布在不同的硬盘</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分区级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：不同的数据冗余单元分布在不同的硬盘分区</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09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4100"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4101"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4102" name="文本框 9"/>
          <p:cNvSpPr/>
          <p:nvPr/>
        </p:nvSpPr>
        <p:spPr>
          <a:xfrm>
            <a:off x="8556625" y="5957888"/>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pic>
        <p:nvPicPr>
          <p:cNvPr id="4103"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4104" name="TextBox 23"/>
          <p:cNvSpPr/>
          <p:nvPr/>
        </p:nvSpPr>
        <p:spPr>
          <a:xfrm>
            <a:off x="5483225" y="2625725"/>
            <a:ext cx="2625725" cy="680085"/>
          </a:xfrm>
          <a:prstGeom prst="rect">
            <a:avLst/>
          </a:prstGeom>
          <a:noFill/>
          <a:ln w="9525">
            <a:noFill/>
          </a:ln>
        </p:spPr>
        <p:txBody>
          <a:bodyPr wrap="none" lIns="64802" tIns="32401" rIns="64802" bIns="32401">
            <a:spAutoFit/>
          </a:bodyPr>
          <a:p>
            <a:pPr eaLnBrk="1" hangingPunct="1"/>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基本理念</a:t>
            </a:r>
            <a:endParaRPr lang="zh-CN" altLang="en-US" dirty="0">
              <a:latin typeface="Arial" panose="020B0604020202020204" pitchFamily="34" charset="0"/>
            </a:endParaRPr>
          </a:p>
        </p:txBody>
      </p:sp>
      <p:sp>
        <p:nvSpPr>
          <p:cNvPr id="4105" name="直线连接符 6"/>
          <p:cNvSpPr/>
          <p:nvPr/>
        </p:nvSpPr>
        <p:spPr>
          <a:xfrm flipV="1">
            <a:off x="5686425" y="3395663"/>
            <a:ext cx="4886325" cy="1587"/>
          </a:xfrm>
          <a:prstGeom prst="line">
            <a:avLst/>
          </a:prstGeom>
          <a:ln w="19050" cap="flat" cmpd="sng">
            <a:solidFill>
              <a:srgbClr val="7F7F7F"/>
            </a:solidFill>
            <a:prstDash val="solid"/>
            <a:bevel/>
            <a:headEnd type="none" w="med" len="med"/>
            <a:tailEnd type="none" w="med" len="med"/>
          </a:ln>
        </p:spPr>
      </p:sp>
      <p:grpSp>
        <p:nvGrpSpPr>
          <p:cNvPr id="4106" name="Group 10"/>
          <p:cNvGrpSpPr>
            <a:grpSpLocks noChangeAspect="1"/>
          </p:cNvGrpSpPr>
          <p:nvPr/>
        </p:nvGrpSpPr>
        <p:grpSpPr>
          <a:xfrm>
            <a:off x="8520113" y="3613150"/>
            <a:ext cx="2052637" cy="406400"/>
            <a:chOff x="0" y="0"/>
            <a:chExt cx="2172097" cy="430362"/>
          </a:xfrm>
        </p:grpSpPr>
        <p:pic>
          <p:nvPicPr>
            <p:cNvPr id="4108"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4109"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4110"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4111"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4107" name="图片 10"/>
          <p:cNvPicPr>
            <a:picLocks noChangeAspect="1"/>
          </p:cNvPicPr>
          <p:nvPr/>
        </p:nvPicPr>
        <p:blipFill>
          <a:blip r:embed="rId8"/>
          <a:stretch>
            <a:fillRect/>
          </a:stretch>
        </p:blipFill>
        <p:spPr>
          <a:xfrm>
            <a:off x="9720263" y="34925"/>
            <a:ext cx="1704975" cy="590550"/>
          </a:xfrm>
          <a:prstGeom prst="rect">
            <a:avLst/>
          </a:prstGeom>
          <a:noFill/>
          <a:ln w="9525">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3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253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2532" name="图片 7"/>
          <p:cNvPicPr>
            <a:picLocks noChangeAspect="1"/>
          </p:cNvPicPr>
          <p:nvPr/>
        </p:nvPicPr>
        <p:blipFill>
          <a:blip r:embed="rId1"/>
          <a:stretch>
            <a:fillRect/>
          </a:stretch>
        </p:blipFill>
        <p:spPr>
          <a:xfrm>
            <a:off x="-30162" y="0"/>
            <a:ext cx="11552237" cy="6480175"/>
          </a:xfrm>
          <a:prstGeom prst="rect">
            <a:avLst/>
          </a:prstGeom>
          <a:noFill/>
          <a:ln w="9525">
            <a:noFill/>
          </a:ln>
        </p:spPr>
      </p:pic>
      <p:pic>
        <p:nvPicPr>
          <p:cNvPr id="22533" name="图片 8"/>
          <p:cNvPicPr>
            <a:picLocks noChangeAspect="1"/>
          </p:cNvPicPr>
          <p:nvPr/>
        </p:nvPicPr>
        <p:blipFill>
          <a:blip r:embed="rId2"/>
          <a:stretch>
            <a:fillRect/>
          </a:stretch>
        </p:blipFill>
        <p:spPr>
          <a:xfrm>
            <a:off x="9739313" y="26988"/>
            <a:ext cx="1706562" cy="590550"/>
          </a:xfrm>
          <a:prstGeom prst="rect">
            <a:avLst/>
          </a:prstGeom>
          <a:noFill/>
          <a:ln w="9525">
            <a:noFill/>
          </a:ln>
        </p:spPr>
      </p:pic>
      <p:sp>
        <p:nvSpPr>
          <p:cNvPr id="22534"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2535"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冗余深度</a:t>
            </a:r>
            <a:endParaRPr lang="zh-CN" altLang="en-US" sz="3600" dirty="0">
              <a:latin typeface="Arial" panose="020B0604020202020204" pitchFamily="34" charset="0"/>
            </a:endParaRPr>
          </a:p>
        </p:txBody>
      </p:sp>
      <p:sp>
        <p:nvSpPr>
          <p:cNvPr id="2" name="文本框 1"/>
          <p:cNvSpPr txBox="1"/>
          <p:nvPr/>
        </p:nvSpPr>
        <p:spPr>
          <a:xfrm>
            <a:off x="173038" y="794703"/>
            <a:ext cx="11176000" cy="5139055"/>
          </a:xfrm>
          <a:prstGeom prst="rect">
            <a:avLst/>
          </a:prstGeom>
          <a:noFill/>
        </p:spPr>
        <p:txBody>
          <a:bodyPr wrap="square" rtlCol="0">
            <a:spAutoFit/>
          </a:bodyPr>
          <a:lstStyle/>
          <a:p>
            <a:pPr marL="242570" marR="0" indent="-242570" defTabSz="914400">
              <a:lnSpc>
                <a:spcPct val="200000"/>
              </a:lnSpc>
              <a:buClrTx/>
              <a:buSzTx/>
              <a:buFont typeface="Wingdings" panose="05000000000000000000" charset="0"/>
              <a:buChar char="p"/>
              <a:defRPr/>
            </a:pPr>
            <a:r>
              <a:rPr lang="zh-CN" altLang="en-US" sz="1600" b="1" noProof="0" dirty="0">
                <a:latin typeface="微软雅黑" panose="020B0503020204020204" pitchFamily="34" charset="-122"/>
                <a:ea typeface="微软雅黑" panose="020B0503020204020204" pitchFamily="34" charset="-122"/>
                <a:sym typeface="+mn-ea"/>
              </a:rPr>
              <a:t>冗余的程度：</a:t>
            </a:r>
            <a:r>
              <a:rPr lang="zh-CN" altLang="en-US" sz="1600" noProof="0" dirty="0">
                <a:latin typeface="微软雅黑" panose="020B0503020204020204" pitchFamily="34" charset="-122"/>
                <a:ea typeface="微软雅黑" panose="020B0503020204020204" pitchFamily="34" charset="-122"/>
                <a:sym typeface="+mn-ea"/>
              </a:rPr>
              <a:t>冗余意味着成本，并非越高越好</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无论是空间冗余和时间冗余都是有</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限度</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（数量和次数）的，有如下几方面的考虑：</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016000"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成本方面</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：冗余不可能无限，即使是飞机，其上面发动机的数量也是有限的。</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016000"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共模故障</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：简单来说同一种根因导致的故障，不过除非是批次性故障，多个冗余硬件同时故障的概率在达到一定的冗余度后也不会有明显的降低了</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016000"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复杂度</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：冗余度越高的话，往往实现这些冗余（选举、切换等）的软件也会越复杂，出现故障的概率也会越高，随着冗余度的增加，从硬件角度来看是可靠性增加了，但是从软件来看可靠性却是降低了</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从</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成本和复杂度</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的角度来看，排除性能扩展的因素，对于硬件的冗余一般情况下冗余1个（1+1）和冗余2个基本就可以了（M+2），这也是在业界最常用的冗余度。</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pitchFamily="2" charset="2"/>
              <a:buChar char="p"/>
              <a:defRPr/>
            </a:pPr>
            <a:r>
              <a:rPr lang="zh-CN" altLang="en-US" sz="1600" b="1" noProof="0" dirty="0">
                <a:latin typeface="微软雅黑" panose="020B0503020204020204" pitchFamily="34" charset="-122"/>
                <a:ea typeface="微软雅黑" panose="020B0503020204020204" pitchFamily="34" charset="-122"/>
                <a:sym typeface="+mn-ea"/>
              </a:rPr>
              <a:t>冗余与性能的关系：</a:t>
            </a:r>
            <a:endParaRPr kumimoji="0" lang="en-US" altLang="zh-CN" sz="1600" b="1"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lang="zh-CN" altLang="en-US" sz="1400" b="1" noProof="0" dirty="0">
                <a:latin typeface="微软雅黑" panose="020B0503020204020204" pitchFamily="34" charset="-122"/>
                <a:ea typeface="微软雅黑" panose="020B0503020204020204" pitchFamily="34" charset="-122"/>
                <a:sym typeface="+mn-ea"/>
              </a:rPr>
              <a:t>负荷分担方式和分布式的冗余</a:t>
            </a:r>
            <a:r>
              <a:rPr lang="zh-CN" altLang="en-US" sz="1400" noProof="0" dirty="0">
                <a:latin typeface="微软雅黑" panose="020B0503020204020204" pitchFamily="34" charset="-122"/>
                <a:ea typeface="微软雅黑" panose="020B0503020204020204" pitchFamily="34" charset="-122"/>
                <a:sym typeface="+mn-ea"/>
              </a:rPr>
              <a:t>：不考虑分发节点的瓶颈的话，随着节点数</a:t>
            </a:r>
            <a:r>
              <a:rPr lang="en-US" altLang="zh-CN" sz="1400" noProof="0" dirty="0">
                <a:latin typeface="微软雅黑" panose="020B0503020204020204" pitchFamily="34" charset="-122"/>
                <a:ea typeface="微软雅黑" panose="020B0503020204020204" pitchFamily="34" charset="-122"/>
                <a:sym typeface="+mn-ea"/>
              </a:rPr>
              <a:t>/</a:t>
            </a:r>
            <a:r>
              <a:rPr lang="zh-CN" altLang="en-US" sz="1400" noProof="0" dirty="0">
                <a:latin typeface="微软雅黑" panose="020B0503020204020204" pitchFamily="34" charset="-122"/>
                <a:ea typeface="微软雅黑" panose="020B0503020204020204" pitchFamily="34" charset="-122"/>
                <a:sym typeface="+mn-ea"/>
              </a:rPr>
              <a:t>链路数的增加，性能越来越高</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lang="zh-CN" altLang="en-US" sz="1400" b="1" noProof="0" dirty="0">
                <a:latin typeface="微软雅黑" panose="020B0503020204020204" pitchFamily="34" charset="-122"/>
                <a:ea typeface="微软雅黑" panose="020B0503020204020204" pitchFamily="34" charset="-122"/>
                <a:sym typeface="+mn-ea"/>
              </a:rPr>
              <a:t>负荷分担方式：</a:t>
            </a:r>
            <a:r>
              <a:rPr lang="zh-CN" altLang="en-US" sz="1400" noProof="0" dirty="0">
                <a:latin typeface="微软雅黑" panose="020B0503020204020204" pitchFamily="34" charset="-122"/>
                <a:ea typeface="微软雅黑" panose="020B0503020204020204" pitchFamily="34" charset="-122"/>
                <a:sym typeface="+mn-ea"/>
              </a:rPr>
              <a:t>基于可靠性角度，假定冗余度为</a:t>
            </a:r>
            <a:r>
              <a:rPr lang="en-US" altLang="zh-CN" sz="1400" noProof="0" dirty="0">
                <a:latin typeface="微软雅黑" panose="020B0503020204020204" pitchFamily="34" charset="-122"/>
                <a:ea typeface="微软雅黑" panose="020B0503020204020204" pitchFamily="34" charset="-122"/>
                <a:sym typeface="+mn-ea"/>
              </a:rPr>
              <a:t>M</a:t>
            </a:r>
            <a:r>
              <a:rPr lang="zh-CN" altLang="en-US" sz="1400" noProof="0" dirty="0">
                <a:latin typeface="微软雅黑" panose="020B0503020204020204" pitchFamily="34" charset="-122"/>
                <a:ea typeface="微软雅黑" panose="020B0503020204020204" pitchFamily="34" charset="-122"/>
                <a:sym typeface="+mn-ea"/>
              </a:rPr>
              <a:t>，假定节点</a:t>
            </a:r>
            <a:r>
              <a:rPr lang="en-US" altLang="zh-CN" sz="1400" noProof="0" dirty="0">
                <a:latin typeface="微软雅黑" panose="020B0503020204020204" pitchFamily="34" charset="-122"/>
                <a:ea typeface="微软雅黑" panose="020B0503020204020204" pitchFamily="34" charset="-122"/>
                <a:sym typeface="+mn-ea"/>
              </a:rPr>
              <a:t>/</a:t>
            </a:r>
            <a:r>
              <a:rPr lang="zh-CN" altLang="en-US" sz="1400" noProof="0" dirty="0">
                <a:latin typeface="微软雅黑" panose="020B0503020204020204" pitchFamily="34" charset="-122"/>
                <a:ea typeface="微软雅黑" panose="020B0503020204020204" pitchFamily="34" charset="-122"/>
                <a:sym typeface="+mn-ea"/>
              </a:rPr>
              <a:t>链路总数为</a:t>
            </a:r>
            <a:r>
              <a:rPr lang="en-US" altLang="zh-CN" sz="1400" noProof="0" dirty="0">
                <a:latin typeface="微软雅黑" panose="020B0503020204020204" pitchFamily="34" charset="-122"/>
                <a:ea typeface="微软雅黑" panose="020B0503020204020204" pitchFamily="34" charset="-122"/>
                <a:sym typeface="+mn-ea"/>
              </a:rPr>
              <a:t>N</a:t>
            </a:r>
            <a:r>
              <a:rPr lang="zh-CN" altLang="en-US" sz="1400" noProof="0" dirty="0">
                <a:latin typeface="微软雅黑" panose="020B0503020204020204" pitchFamily="34" charset="-122"/>
                <a:ea typeface="微软雅黑" panose="020B0503020204020204" pitchFamily="34" charset="-122"/>
                <a:sym typeface="+mn-ea"/>
              </a:rPr>
              <a:t>，每个节点或者链路的最大业务量不超过（</a:t>
            </a:r>
            <a:r>
              <a:rPr lang="en-US" altLang="zh-CN" sz="1400" noProof="0" dirty="0">
                <a:latin typeface="微软雅黑" panose="020B0503020204020204" pitchFamily="34" charset="-122"/>
                <a:ea typeface="微软雅黑" panose="020B0503020204020204" pitchFamily="34" charset="-122"/>
                <a:sym typeface="+mn-ea"/>
              </a:rPr>
              <a:t>N-M/N</a:t>
            </a:r>
            <a:r>
              <a:rPr lang="zh-CN" altLang="en-US" sz="1400" noProof="0" dirty="0">
                <a:latin typeface="微软雅黑" panose="020B0503020204020204" pitchFamily="34" charset="-122"/>
                <a:ea typeface="微软雅黑" panose="020B0503020204020204" pitchFamily="34" charset="-122"/>
                <a:sym typeface="+mn-ea"/>
              </a:rPr>
              <a:t>）*单节点</a:t>
            </a:r>
            <a:r>
              <a:rPr lang="en-US" altLang="zh-CN" sz="1400" noProof="0" dirty="0">
                <a:latin typeface="微软雅黑" panose="020B0503020204020204" pitchFamily="34" charset="-122"/>
                <a:ea typeface="微软雅黑" panose="020B0503020204020204" pitchFamily="34" charset="-122"/>
                <a:sym typeface="+mn-ea"/>
              </a:rPr>
              <a:t>/</a:t>
            </a:r>
            <a:r>
              <a:rPr lang="zh-CN" altLang="en-US" sz="1400" noProof="0" dirty="0">
                <a:latin typeface="微软雅黑" panose="020B0503020204020204" pitchFamily="34" charset="-122"/>
                <a:ea typeface="微软雅黑" panose="020B0503020204020204" pitchFamily="34" charset="-122"/>
                <a:sym typeface="+mn-ea"/>
              </a:rPr>
              <a:t>链路最大处理能力</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457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4580" name="图片 7"/>
          <p:cNvPicPr>
            <a:picLocks noChangeAspect="1"/>
          </p:cNvPicPr>
          <p:nvPr/>
        </p:nvPicPr>
        <p:blipFill>
          <a:blip r:embed="rId1"/>
          <a:stretch>
            <a:fillRect/>
          </a:stretch>
        </p:blipFill>
        <p:spPr>
          <a:xfrm>
            <a:off x="-30162" y="0"/>
            <a:ext cx="11552237" cy="6480175"/>
          </a:xfrm>
          <a:prstGeom prst="rect">
            <a:avLst/>
          </a:prstGeom>
          <a:noFill/>
          <a:ln w="9525">
            <a:noFill/>
          </a:ln>
        </p:spPr>
      </p:pic>
      <p:pic>
        <p:nvPicPr>
          <p:cNvPr id="24581" name="图片 8"/>
          <p:cNvPicPr>
            <a:picLocks noChangeAspect="1"/>
          </p:cNvPicPr>
          <p:nvPr/>
        </p:nvPicPr>
        <p:blipFill>
          <a:blip r:embed="rId2"/>
          <a:stretch>
            <a:fillRect/>
          </a:stretch>
        </p:blipFill>
        <p:spPr>
          <a:xfrm>
            <a:off x="9739313" y="26988"/>
            <a:ext cx="1706562" cy="590550"/>
          </a:xfrm>
          <a:prstGeom prst="rect">
            <a:avLst/>
          </a:prstGeom>
          <a:noFill/>
          <a:ln w="9525">
            <a:noFill/>
          </a:ln>
        </p:spPr>
      </p:pic>
      <p:sp>
        <p:nvSpPr>
          <p:cNvPr id="24582"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458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冗余原则</a:t>
            </a:r>
            <a:endParaRPr lang="zh-CN" altLang="en-US" sz="3600" dirty="0">
              <a:latin typeface="Arial" panose="020B0604020202020204" pitchFamily="34" charset="0"/>
            </a:endParaRPr>
          </a:p>
        </p:txBody>
      </p:sp>
      <p:sp>
        <p:nvSpPr>
          <p:cNvPr id="2" name="文本框 1"/>
          <p:cNvSpPr txBox="1"/>
          <p:nvPr/>
        </p:nvSpPr>
        <p:spPr>
          <a:xfrm>
            <a:off x="33338" y="667068"/>
            <a:ext cx="11176000" cy="5631180"/>
          </a:xfrm>
          <a:prstGeom prst="rect">
            <a:avLst/>
          </a:prstGeom>
          <a:noFill/>
        </p:spPr>
        <p:txBody>
          <a:bodyPr wrap="square" rtlCol="0">
            <a:spAutoFit/>
          </a:bodyPr>
          <a:lstStyle/>
          <a:p>
            <a:pPr marL="285750" marR="0" indent="-285750" defTabSz="914400">
              <a:lnSpc>
                <a:spcPct val="200000"/>
              </a:lnSpc>
              <a:buClrTx/>
              <a:buSzTx/>
              <a:buFont typeface="Wingdings" panose="05000000000000000000" pitchFamily="2" charset="2"/>
              <a:buChar char="p"/>
              <a:defRPr/>
            </a:pPr>
            <a:r>
              <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rPr>
              <a:t>硬件冗余：</a:t>
            </a:r>
            <a:endParaRPr kumimoji="0" lang="en-US" altLang="zh-CN" sz="1600" b="1"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硬件具有个体性差异，因此硬件冗余是</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真</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冗余</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硬件也具有生产</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批次性</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效应，也会影响冗余的效果</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硬件冗余也尽可能避免使用同一个基础的硬件，例如做网络</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bond</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的时候，尽量使用不同的网卡上的网口</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pitchFamily="2" charset="2"/>
              <a:buChar char="p"/>
              <a:defRPr/>
            </a:pPr>
            <a:r>
              <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rPr>
              <a:t>软件冗余：</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软件程序通常是没有个体性差异的，除非你采用不同的编码方式来实现</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采用同种方式实现的软件程序的冗余是</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假</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冗余（就是业界说的</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共模故障</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016000" marR="0" lvl="1" indent="-285750" defTabSz="914400">
              <a:lnSpc>
                <a:spcPct val="200000"/>
              </a:lnSpc>
              <a:buClrTx/>
              <a:buSzTx/>
              <a:buFont typeface="Wingdings" panose="05000000000000000000" charset="0"/>
              <a:buChar char="ü"/>
              <a:defRPr/>
            </a:pPr>
            <a:r>
              <a:rPr kumimoji="0" lang="en-US" altLang="zh-CN" sz="1200" kern="1200" cap="none" spc="0" normalizeH="0" baseline="0" noProof="0" dirty="0">
                <a:latin typeface="微软雅黑" panose="020B0503020204020204" pitchFamily="34" charset="-122"/>
                <a:ea typeface="微软雅黑" panose="020B0503020204020204" pitchFamily="34" charset="-122"/>
                <a:cs typeface="+mn-cs"/>
              </a:rPr>
              <a:t>共模故障（同一个原因产生后的故障）的广泛存在，如果从纯软件实现的角度看，是完全无效的，但是结合软件的运行环境，如果各个软件的运行环境不同的话，会有一定的效果。</a:t>
            </a:r>
            <a:endParaRPr kumimoji="0" lang="en-US" altLang="zh-CN" sz="1200" kern="1200" cap="none" spc="0" normalizeH="0" baseline="0" noProof="0" dirty="0">
              <a:latin typeface="微软雅黑" panose="020B0503020204020204" pitchFamily="34" charset="-122"/>
              <a:ea typeface="微软雅黑" panose="020B0503020204020204" pitchFamily="34" charset="-122"/>
              <a:cs typeface="+mn-cs"/>
            </a:endParaRPr>
          </a:p>
          <a:p>
            <a:pPr marL="1016000" marR="0" lvl="1" indent="-285750" defTabSz="914400">
              <a:lnSpc>
                <a:spcPct val="200000"/>
              </a:lnSpc>
              <a:buClrTx/>
              <a:buSzTx/>
              <a:buFont typeface="Wingdings" panose="05000000000000000000" charset="0"/>
              <a:buChar char="ü"/>
              <a:defRPr/>
            </a:pPr>
            <a:r>
              <a:rPr kumimoji="0" lang="en-US" altLang="zh-CN" sz="1200" kern="1200" cap="none" spc="0" normalizeH="0" baseline="0" noProof="0" dirty="0">
                <a:latin typeface="微软雅黑" panose="020B0503020204020204" pitchFamily="34" charset="-122"/>
                <a:ea typeface="微软雅黑" panose="020B0503020204020204" pitchFamily="34" charset="-122"/>
                <a:cs typeface="+mn-cs"/>
              </a:rPr>
              <a:t>在业界高可靠性要求场景，例如航空航天，轨道交通等，为了</a:t>
            </a:r>
            <a:r>
              <a:rPr kumimoji="0" lang="en-US" altLang="zh-CN"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避免</a:t>
            </a:r>
            <a:r>
              <a:rPr kumimoji="0" lang="en-US" altLang="zh-CN" sz="1200" kern="1200" cap="none" spc="0" normalizeH="0" baseline="0" noProof="0" dirty="0">
                <a:latin typeface="微软雅黑" panose="020B0503020204020204" pitchFamily="34" charset="-122"/>
                <a:ea typeface="微软雅黑" panose="020B0503020204020204" pitchFamily="34" charset="-122"/>
                <a:cs typeface="+mn-cs"/>
              </a:rPr>
              <a:t>软件的</a:t>
            </a:r>
            <a:r>
              <a:rPr kumimoji="0" lang="en-US" altLang="zh-CN"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共模故障</a:t>
            </a:r>
            <a:r>
              <a:rPr kumimoji="0" lang="en-US" altLang="zh-CN" sz="1200" kern="1200" cap="none" spc="0" normalizeH="0" baseline="0" noProof="0" dirty="0">
                <a:latin typeface="微软雅黑" panose="020B0503020204020204" pitchFamily="34" charset="-122"/>
                <a:ea typeface="微软雅黑" panose="020B0503020204020204" pitchFamily="34" charset="-122"/>
                <a:cs typeface="+mn-cs"/>
              </a:rPr>
              <a:t>，对于主备节点的软件采用不同的开发语言，不同的开发团队；对于同一个输出，采用多个不同的计算单元在各自的运行环境下分别输出，然后进行比对</a:t>
            </a:r>
            <a:endParaRPr kumimoji="0" lang="en-US" altLang="zh-CN" sz="1200" kern="1200" cap="none" spc="0" normalizeH="0" baseline="0" noProof="0" dirty="0">
              <a:latin typeface="微软雅黑" panose="020B0503020204020204" pitchFamily="34" charset="-122"/>
              <a:ea typeface="微软雅黑" panose="020B0503020204020204" pitchFamily="34" charset="-122"/>
              <a:cs typeface="+mn-cs"/>
            </a:endParaRPr>
          </a:p>
          <a:p>
            <a:pPr marL="342900" marR="0" indent="-342900" defTabSz="914400">
              <a:lnSpc>
                <a:spcPct val="200000"/>
              </a:lnSpc>
              <a:buClrTx/>
              <a:buSzTx/>
              <a:buFont typeface="Wingdings" panose="05000000000000000000" pitchFamily="2" charset="2"/>
              <a:buChar char="p"/>
              <a:defRPr/>
            </a:pPr>
            <a:r>
              <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rPr>
              <a:t>冗余切换</a:t>
            </a:r>
            <a:endParaRPr kumimoji="0" lang="en-US" altLang="zh-CN" sz="1600" b="1" kern="1200" cap="none" spc="0" normalizeH="0" baseline="0" noProof="0" dirty="0">
              <a:latin typeface="微软雅黑" panose="020B0503020204020204" pitchFamily="34" charset="-122"/>
              <a:ea typeface="微软雅黑" panose="020B0503020204020204" pitchFamily="34" charset="-122"/>
              <a:cs typeface="+mn-cs"/>
            </a:endParaRPr>
          </a:p>
          <a:p>
            <a:pPr marL="558800" marR="0" indent="-285750" defTabSz="914400">
              <a:lnSpc>
                <a:spcPct val="200000"/>
              </a:lnSpc>
              <a:buClrTx/>
              <a:buSzTx/>
              <a:buFont typeface="Wingdings" panose="05000000000000000000" pitchFamily="2" charset="2"/>
              <a:buChar char="Ø"/>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应注意</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避免“乒乓效应”</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，具有反复倒换的抑制机制</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457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4580" name="图片 7"/>
          <p:cNvPicPr>
            <a:picLocks noChangeAspect="1"/>
          </p:cNvPicPr>
          <p:nvPr/>
        </p:nvPicPr>
        <p:blipFill>
          <a:blip r:embed="rId1"/>
          <a:stretch>
            <a:fillRect/>
          </a:stretch>
        </p:blipFill>
        <p:spPr>
          <a:xfrm>
            <a:off x="-30162" y="0"/>
            <a:ext cx="11552237" cy="6480175"/>
          </a:xfrm>
          <a:prstGeom prst="rect">
            <a:avLst/>
          </a:prstGeom>
          <a:noFill/>
          <a:ln w="9525">
            <a:noFill/>
          </a:ln>
        </p:spPr>
      </p:pic>
      <p:pic>
        <p:nvPicPr>
          <p:cNvPr id="24581" name="图片 8"/>
          <p:cNvPicPr>
            <a:picLocks noChangeAspect="1"/>
          </p:cNvPicPr>
          <p:nvPr/>
        </p:nvPicPr>
        <p:blipFill>
          <a:blip r:embed="rId2"/>
          <a:stretch>
            <a:fillRect/>
          </a:stretch>
        </p:blipFill>
        <p:spPr>
          <a:xfrm>
            <a:off x="9739313" y="26988"/>
            <a:ext cx="1706562" cy="590550"/>
          </a:xfrm>
          <a:prstGeom prst="rect">
            <a:avLst/>
          </a:prstGeom>
          <a:noFill/>
          <a:ln w="9525">
            <a:noFill/>
          </a:ln>
        </p:spPr>
      </p:pic>
      <p:sp>
        <p:nvSpPr>
          <p:cNvPr id="24582"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458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软件冗余</a:t>
            </a:r>
            <a:endParaRPr lang="zh-CN" altLang="en-US" sz="3600" dirty="0">
              <a:latin typeface="Arial" panose="020B0604020202020204" pitchFamily="34" charset="0"/>
            </a:endParaRPr>
          </a:p>
        </p:txBody>
      </p:sp>
      <p:sp>
        <p:nvSpPr>
          <p:cNvPr id="2" name="文本框 1"/>
          <p:cNvSpPr txBox="1"/>
          <p:nvPr/>
        </p:nvSpPr>
        <p:spPr>
          <a:xfrm>
            <a:off x="33338" y="736283"/>
            <a:ext cx="11176000" cy="5446395"/>
          </a:xfrm>
          <a:prstGeom prst="rect">
            <a:avLst/>
          </a:prstGeom>
          <a:noFill/>
        </p:spPr>
        <p:txBody>
          <a:bodyPr wrap="square" rtlCol="0">
            <a:spAutoFit/>
          </a:bodyPr>
          <a:lstStyle/>
          <a:p>
            <a:pPr marL="285750" marR="0" indent="-285750" defTabSz="914400">
              <a:lnSpc>
                <a:spcPct val="200000"/>
              </a:lnSpc>
              <a:buClrTx/>
              <a:buSzTx/>
              <a:buFont typeface="Wingdings" panose="05000000000000000000" pitchFamily="2" charset="2"/>
              <a:buChar char="p"/>
              <a:defRPr/>
            </a:pPr>
            <a:r>
              <a:rPr kumimoji="0" lang="zh-CN" altLang="en-US" sz="1400" b="1" kern="1200" cap="none" spc="0" normalizeH="0" baseline="0" noProof="0" dirty="0">
                <a:solidFill>
                  <a:srgbClr val="FF0000"/>
                </a:solidFill>
                <a:latin typeface="微软雅黑" panose="020B0503020204020204" pitchFamily="34" charset="-122"/>
                <a:ea typeface="微软雅黑" panose="020B0503020204020204" pitchFamily="34" charset="-122"/>
                <a:cs typeface="+mn-cs"/>
              </a:rPr>
              <a:t>无单纯的软件冗余</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，都是基于硬件维度的</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软硬件一体</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的</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。操作系统和主机是等同的，业务软件在系统中的表现形式主要为</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组件</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（例如管理面服务、开源组件、数据库、缓存，实质上是个服务集合），</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服务</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（进程、脚本等）、</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（配置文件、程序文件、日志文件等）、</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（业务数据、配置数据等）</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742950"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组件、服务：</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业界基本都是都是通过</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主机冗余</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来实现（就是在每个主机上部署组件、服务的一个副本，不同主机上的副本之间或者是主备方式工作，或者是负荷分担方式工作）</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42950"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文件：配置文件</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在业界通常会在</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主机内</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进行</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（在两个不同的硬盘分区各保存一份），也会在随着组件、服务的的冗余在不同的主机之间进行冗余，也会在</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之</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外</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进行</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程序文件</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在业界也有在</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主机内</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进行</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（在两个不同的硬盘分区各保存一份），也有在主机外进行冗余，大部分情况下不做冗余；</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日志文件</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，一般都不过冗余，除非这个日志文件非常关键。</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42950"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配置数据一般体现为数据库和配置文件，除了配置文件和数据库的自身</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系统内</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的</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机制之外，还会在</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系统外</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（第三方设备---独立的存储设备NAS/FTP、公有云的云存储服务等等）做个</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冷备份）；业务数据必须要有冗余，一般是建立在主机冗余的基础之上的，在多个主机上都存放数据的一个副本（或者校验码），当然了对于分布式存储而言，在规模比较小的情况下，业务数据冗余是建立在数据盘硬盘冗余（主机内）的基础上（多个硬盘上都存放数据的一个副本）。</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42950"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大规模</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系统而言（至少2个及以上机柜），基于供电因素和网络连接的考虑，主机级的冗余变成了</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机柜级</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的冗余，就是组件、服务或者数据的不同副本要分布在不同机柜的主机上</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457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4580" name="图片 7"/>
          <p:cNvPicPr>
            <a:picLocks noChangeAspect="1"/>
          </p:cNvPicPr>
          <p:nvPr/>
        </p:nvPicPr>
        <p:blipFill>
          <a:blip r:embed="rId1"/>
          <a:stretch>
            <a:fillRect/>
          </a:stretch>
        </p:blipFill>
        <p:spPr>
          <a:xfrm>
            <a:off x="-30162" y="0"/>
            <a:ext cx="11552237" cy="6480175"/>
          </a:xfrm>
          <a:prstGeom prst="rect">
            <a:avLst/>
          </a:prstGeom>
          <a:noFill/>
          <a:ln w="9525">
            <a:noFill/>
          </a:ln>
        </p:spPr>
      </p:pic>
      <p:pic>
        <p:nvPicPr>
          <p:cNvPr id="24581" name="图片 8"/>
          <p:cNvPicPr>
            <a:picLocks noChangeAspect="1"/>
          </p:cNvPicPr>
          <p:nvPr/>
        </p:nvPicPr>
        <p:blipFill>
          <a:blip r:embed="rId2"/>
          <a:stretch>
            <a:fillRect/>
          </a:stretch>
        </p:blipFill>
        <p:spPr>
          <a:xfrm>
            <a:off x="9739313" y="26988"/>
            <a:ext cx="1706562" cy="590550"/>
          </a:xfrm>
          <a:prstGeom prst="rect">
            <a:avLst/>
          </a:prstGeom>
          <a:noFill/>
          <a:ln w="9525">
            <a:noFill/>
          </a:ln>
        </p:spPr>
      </p:pic>
      <p:sp>
        <p:nvSpPr>
          <p:cNvPr id="24582"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458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仲裁机制</a:t>
            </a:r>
            <a:endParaRPr lang="zh-CN" altLang="en-US" sz="3600" dirty="0">
              <a:latin typeface="Arial" panose="020B0604020202020204" pitchFamily="34" charset="0"/>
            </a:endParaRPr>
          </a:p>
        </p:txBody>
      </p:sp>
      <p:sp>
        <p:nvSpPr>
          <p:cNvPr id="2" name="文本框 1"/>
          <p:cNvSpPr txBox="1"/>
          <p:nvPr/>
        </p:nvSpPr>
        <p:spPr>
          <a:xfrm>
            <a:off x="173038" y="656273"/>
            <a:ext cx="11176000" cy="5323205"/>
          </a:xfrm>
          <a:prstGeom prst="rect">
            <a:avLst/>
          </a:prstGeom>
          <a:noFill/>
        </p:spPr>
        <p:txBody>
          <a:bodyPr wrap="square" rtlCol="0">
            <a:spAutoFit/>
          </a:bodyPr>
          <a:lstStyle/>
          <a:p>
            <a:pPr marR="0" defTabSz="914400">
              <a:lnSpc>
                <a:spcPct val="200000"/>
              </a:lnSpc>
              <a:buClrTx/>
              <a:buSzTx/>
              <a:buFont typeface="Wingdings" panose="05000000000000000000" pitchFamily="2" charset="2"/>
              <a:defRPr/>
            </a:pP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对于主备式冗余，选主上需要一个</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仲裁机制</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。仲裁目前有两种方式，一种是</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自仲裁</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，另一种是借助</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第三方</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进行</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仲裁</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自仲裁</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 是主备双</a:t>
            </a:r>
            <a:r>
              <a:rPr kumimoji="0" lang="en-US" altLang="zh-CN" sz="16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多方通过心跳来检测对方的存在，根据事先约定的规则选举出主节点的一种方式。两个关键点：</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628650" marR="0" lvl="1" indent="-1714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心跳</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：心跳要绝对可靠，一般有四大方式保证心跳的可靠</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085850" marR="0" lvl="2" indent="-1714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多种心跳路径</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：独立的心跳路径+业务路径（辅助）</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085850" marR="0" lvl="2" indent="-1714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心跳路径冗余</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：每种心跳路径内部都是冗余的，至少1+1冗余</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085850" marR="0" lvl="2" indent="-1714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独立的心跳路径</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：心跳路径专线专用，在物理上与其他的网络隔离</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085850" marR="0" lvl="2" indent="-1714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高优先级的心跳</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：心跳消息以及其依赖的消息的处理和传输优先级都高于业务。</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628650" marR="0" lvl="1" indent="-1714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规则</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 选举的时机一般发生在同时启动的时候或者主机上的运行状态（软硬件部件发生了故障）发生了改变的时候，选举规则有两类，一类是固定的，一类是动态的。</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085850" marR="0" lvl="2" indent="-1714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固定方式</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一般使用最小的主机ID，主机IP来作为主。这种方式比较简单，一旦主机的IP/ID确定，主也就确定了，因此主都在固定的节点上运行，一般是用于不对称的主备场景，就是主的处理能力好，备的处理能力差一些。否则不建议使用这种方式。</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085850" marR="0" lvl="2" indent="-1714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动态方式</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有简单一些的，比如谁先启动，谁先声明，其实也就是谁先抢到主就是谁；比较复杂一些的，计算每个节点的健康度，健康度较高的作为主；对于一主多备的情况（要求是奇数个节点），是通过动态投票来选举的，得到票数多的为主</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457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4580" name="图片 7"/>
          <p:cNvPicPr>
            <a:picLocks noChangeAspect="1"/>
          </p:cNvPicPr>
          <p:nvPr/>
        </p:nvPicPr>
        <p:blipFill>
          <a:blip r:embed="rId1"/>
          <a:stretch>
            <a:fillRect/>
          </a:stretch>
        </p:blipFill>
        <p:spPr>
          <a:xfrm>
            <a:off x="-30162" y="0"/>
            <a:ext cx="11552237" cy="6480175"/>
          </a:xfrm>
          <a:prstGeom prst="rect">
            <a:avLst/>
          </a:prstGeom>
          <a:noFill/>
          <a:ln w="9525">
            <a:noFill/>
          </a:ln>
        </p:spPr>
      </p:pic>
      <p:pic>
        <p:nvPicPr>
          <p:cNvPr id="24581" name="图片 8"/>
          <p:cNvPicPr>
            <a:picLocks noChangeAspect="1"/>
          </p:cNvPicPr>
          <p:nvPr/>
        </p:nvPicPr>
        <p:blipFill>
          <a:blip r:embed="rId2"/>
          <a:stretch>
            <a:fillRect/>
          </a:stretch>
        </p:blipFill>
        <p:spPr>
          <a:xfrm>
            <a:off x="9739313" y="26988"/>
            <a:ext cx="1706562" cy="590550"/>
          </a:xfrm>
          <a:prstGeom prst="rect">
            <a:avLst/>
          </a:prstGeom>
          <a:noFill/>
          <a:ln w="9525">
            <a:noFill/>
          </a:ln>
        </p:spPr>
      </p:pic>
      <p:sp>
        <p:nvSpPr>
          <p:cNvPr id="24582" name="文本框 9"/>
          <p:cNvSpPr/>
          <p:nvPr/>
        </p:nvSpPr>
        <p:spPr>
          <a:xfrm>
            <a:off x="9396413" y="6208713"/>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458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仲裁机制</a:t>
            </a:r>
            <a:endParaRPr lang="zh-CN" altLang="en-US" sz="3600" dirty="0">
              <a:latin typeface="Arial" panose="020B0604020202020204" pitchFamily="34" charset="0"/>
            </a:endParaRPr>
          </a:p>
        </p:txBody>
      </p:sp>
      <p:sp>
        <p:nvSpPr>
          <p:cNvPr id="2" name="文本框 1"/>
          <p:cNvSpPr txBox="1"/>
          <p:nvPr/>
        </p:nvSpPr>
        <p:spPr>
          <a:xfrm>
            <a:off x="173038" y="934403"/>
            <a:ext cx="11176000" cy="2799715"/>
          </a:xfrm>
          <a:prstGeom prst="rect">
            <a:avLst/>
          </a:prstGeom>
          <a:noFill/>
        </p:spPr>
        <p:txBody>
          <a:bodyPr wrap="square" rtlCol="0">
            <a:spAutoFit/>
          </a:bodyPr>
          <a:lstStyle/>
          <a:p>
            <a:pPr marR="0" defTabSz="914400">
              <a:lnSpc>
                <a:spcPct val="200000"/>
              </a:lnSpc>
              <a:buClrTx/>
              <a:buSzTx/>
              <a:buFont typeface="Wingdings" panose="05000000000000000000" pitchFamily="2" charset="2"/>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第三方仲裁</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 有3种实现方式，一种是投票式的，一种是指定式，另一种是抢占式的。这种仲裁方式，主备之间可以不用心跳</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74295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投票式</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：选举前的双方都会去找第三方获取选票，谁获得了第三方的投票谁就是为主。第三方一般是由共享存储设备或者网络设备承担的，当然了也可以是一个独立的部件。</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74295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指定式</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：由第三方直接指定主，在分布式存储当中，对于多副本机制，每个副本的主一般都是有系统内第三方的组件直接指定的。</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74295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抢占式</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 每个节点都去第三方仲裁节点抢占租约，并定期续约，先抢占租约的并且持续续约的为主，无法持续续约的则会降为备。</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536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15364" name="图片 7"/>
          <p:cNvPicPr>
            <a:picLocks noChangeAspect="1"/>
          </p:cNvPicPr>
          <p:nvPr/>
        </p:nvPicPr>
        <p:blipFill>
          <a:blip r:embed="rId1"/>
          <a:stretch>
            <a:fillRect/>
          </a:stretch>
        </p:blipFill>
        <p:spPr>
          <a:xfrm>
            <a:off x="0" y="0"/>
            <a:ext cx="11522075" cy="6480175"/>
          </a:xfrm>
          <a:prstGeom prst="rect">
            <a:avLst/>
          </a:prstGeom>
          <a:noFill/>
          <a:ln w="9525">
            <a:noFill/>
          </a:ln>
        </p:spPr>
      </p:pic>
      <p:pic>
        <p:nvPicPr>
          <p:cNvPr id="15365" name="图片 8"/>
          <p:cNvPicPr>
            <a:picLocks noChangeAspect="1"/>
          </p:cNvPicPr>
          <p:nvPr/>
        </p:nvPicPr>
        <p:blipFill>
          <a:blip r:embed="rId2"/>
          <a:stretch>
            <a:fillRect/>
          </a:stretch>
        </p:blipFill>
        <p:spPr>
          <a:xfrm>
            <a:off x="9051925" y="508000"/>
            <a:ext cx="1706563" cy="590550"/>
          </a:xfrm>
          <a:prstGeom prst="rect">
            <a:avLst/>
          </a:prstGeom>
          <a:noFill/>
          <a:ln w="9525">
            <a:noFill/>
          </a:ln>
        </p:spPr>
      </p:pic>
      <p:sp>
        <p:nvSpPr>
          <p:cNvPr id="15366" name="文本框 9"/>
          <p:cNvSpPr/>
          <p:nvPr/>
        </p:nvSpPr>
        <p:spPr>
          <a:xfrm>
            <a:off x="8556625" y="5957888"/>
            <a:ext cx="2163763"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pic>
        <p:nvPicPr>
          <p:cNvPr id="15367" name="图片 2"/>
          <p:cNvPicPr>
            <a:picLocks noChangeAspect="1"/>
          </p:cNvPicPr>
          <p:nvPr/>
        </p:nvPicPr>
        <p:blipFill>
          <a:blip r:embed="rId3"/>
          <a:stretch>
            <a:fillRect/>
          </a:stretch>
        </p:blipFill>
        <p:spPr>
          <a:xfrm>
            <a:off x="0" y="0"/>
            <a:ext cx="11520488" cy="6480175"/>
          </a:xfrm>
          <a:prstGeom prst="rect">
            <a:avLst/>
          </a:prstGeom>
          <a:noFill/>
          <a:ln w="9525">
            <a:noFill/>
          </a:ln>
        </p:spPr>
      </p:pic>
      <p:sp>
        <p:nvSpPr>
          <p:cNvPr id="15368" name="TextBox 23"/>
          <p:cNvSpPr/>
          <p:nvPr/>
        </p:nvSpPr>
        <p:spPr>
          <a:xfrm>
            <a:off x="5483225" y="2625725"/>
            <a:ext cx="2625725" cy="680085"/>
          </a:xfrm>
          <a:prstGeom prst="rect">
            <a:avLst/>
          </a:prstGeom>
          <a:noFill/>
          <a:ln w="9525">
            <a:noFill/>
          </a:ln>
        </p:spPr>
        <p:txBody>
          <a:bodyPr wrap="none" lIns="64802" tIns="32401" rIns="64802" bIns="32401">
            <a:spAutoFit/>
          </a:bodyPr>
          <a:p>
            <a:pPr eaLnBrk="1" hangingPunct="1"/>
            <a:r>
              <a:rPr lang="en-US" altLang="zh-CN" sz="4000" b="1" dirty="0">
                <a:latin typeface="微软雅黑" panose="020B0503020204020204" pitchFamily="34" charset="-122"/>
                <a:ea typeface="微软雅黑" panose="020B0503020204020204" pitchFamily="34" charset="-122"/>
                <a:sym typeface="微软雅黑" panose="020B0503020204020204" pitchFamily="34" charset="-122"/>
              </a:rPr>
              <a:t>5 </a:t>
            </a:r>
            <a:r>
              <a:rPr lang="zh-CN" altLang="en-US" sz="4000" b="1" dirty="0">
                <a:latin typeface="微软雅黑" panose="020B0503020204020204" pitchFamily="34" charset="-122"/>
                <a:ea typeface="微软雅黑" panose="020B0503020204020204" pitchFamily="34" charset="-122"/>
                <a:sym typeface="微软雅黑" panose="020B0503020204020204" pitchFamily="34" charset="-122"/>
              </a:rPr>
              <a:t>关键机制</a:t>
            </a:r>
            <a:endParaRPr lang="zh-CN" altLang="en-US" sz="4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369" name="直线连接符 6"/>
          <p:cNvSpPr/>
          <p:nvPr/>
        </p:nvSpPr>
        <p:spPr>
          <a:xfrm flipV="1">
            <a:off x="5686425" y="3395663"/>
            <a:ext cx="4886325" cy="1587"/>
          </a:xfrm>
          <a:prstGeom prst="line">
            <a:avLst/>
          </a:prstGeom>
          <a:ln w="19050" cap="flat" cmpd="sng">
            <a:solidFill>
              <a:srgbClr val="7F7F7F"/>
            </a:solidFill>
            <a:prstDash val="solid"/>
            <a:bevel/>
            <a:headEnd type="none" w="med" len="med"/>
            <a:tailEnd type="none" w="med" len="med"/>
          </a:ln>
        </p:spPr>
      </p:sp>
      <p:grpSp>
        <p:nvGrpSpPr>
          <p:cNvPr id="15370" name="Group 10"/>
          <p:cNvGrpSpPr>
            <a:grpSpLocks noChangeAspect="1"/>
          </p:cNvGrpSpPr>
          <p:nvPr/>
        </p:nvGrpSpPr>
        <p:grpSpPr>
          <a:xfrm>
            <a:off x="8520113" y="3613150"/>
            <a:ext cx="2052637" cy="406400"/>
            <a:chOff x="0" y="0"/>
            <a:chExt cx="2172097" cy="430362"/>
          </a:xfrm>
        </p:grpSpPr>
        <p:pic>
          <p:nvPicPr>
            <p:cNvPr id="15372" name="图片 6"/>
            <p:cNvPicPr>
              <a:picLocks noChangeAspect="1"/>
            </p:cNvPicPr>
            <p:nvPr/>
          </p:nvPicPr>
          <p:blipFill>
            <a:blip r:embed="rId4">
              <a:lum bright="-39999" contrast="-39999"/>
            </a:blip>
            <a:stretch>
              <a:fillRect/>
            </a:stretch>
          </p:blipFill>
          <p:spPr>
            <a:xfrm>
              <a:off x="0" y="0"/>
              <a:ext cx="430363" cy="430362"/>
            </a:xfrm>
            <a:prstGeom prst="rect">
              <a:avLst/>
            </a:prstGeom>
            <a:noFill/>
            <a:ln w="9525">
              <a:noFill/>
            </a:ln>
          </p:spPr>
        </p:pic>
        <p:pic>
          <p:nvPicPr>
            <p:cNvPr id="15373" name="图片 7"/>
            <p:cNvPicPr>
              <a:picLocks noChangeAspect="1"/>
            </p:cNvPicPr>
            <p:nvPr/>
          </p:nvPicPr>
          <p:blipFill>
            <a:blip r:embed="rId5">
              <a:lum bright="-39999" contrast="-39999"/>
            </a:blip>
            <a:stretch>
              <a:fillRect/>
            </a:stretch>
          </p:blipFill>
          <p:spPr>
            <a:xfrm>
              <a:off x="580578" y="0"/>
              <a:ext cx="430363" cy="430362"/>
            </a:xfrm>
            <a:prstGeom prst="rect">
              <a:avLst/>
            </a:prstGeom>
            <a:noFill/>
            <a:ln w="9525">
              <a:noFill/>
            </a:ln>
          </p:spPr>
        </p:pic>
        <p:pic>
          <p:nvPicPr>
            <p:cNvPr id="15374" name="图片 8"/>
            <p:cNvPicPr>
              <a:picLocks noChangeAspect="1"/>
            </p:cNvPicPr>
            <p:nvPr/>
          </p:nvPicPr>
          <p:blipFill>
            <a:blip r:embed="rId6">
              <a:lum bright="-39999" contrast="-39999"/>
            </a:blip>
            <a:stretch>
              <a:fillRect/>
            </a:stretch>
          </p:blipFill>
          <p:spPr>
            <a:xfrm>
              <a:off x="1161156" y="0"/>
              <a:ext cx="430363" cy="430362"/>
            </a:xfrm>
            <a:prstGeom prst="rect">
              <a:avLst/>
            </a:prstGeom>
            <a:noFill/>
            <a:ln w="9525">
              <a:noFill/>
            </a:ln>
          </p:spPr>
        </p:pic>
        <p:pic>
          <p:nvPicPr>
            <p:cNvPr id="15375" name="图片 9"/>
            <p:cNvPicPr>
              <a:picLocks noChangeAspect="1"/>
            </p:cNvPicPr>
            <p:nvPr/>
          </p:nvPicPr>
          <p:blipFill>
            <a:blip r:embed="rId7">
              <a:lum bright="-39999" contrast="-39999"/>
            </a:blip>
            <a:stretch>
              <a:fillRect/>
            </a:stretch>
          </p:blipFill>
          <p:spPr>
            <a:xfrm>
              <a:off x="1741734" y="0"/>
              <a:ext cx="430363" cy="430362"/>
            </a:xfrm>
            <a:prstGeom prst="rect">
              <a:avLst/>
            </a:prstGeom>
            <a:noFill/>
            <a:ln w="9525">
              <a:noFill/>
            </a:ln>
          </p:spPr>
        </p:pic>
      </p:grpSp>
      <p:pic>
        <p:nvPicPr>
          <p:cNvPr id="15371" name="图片 10"/>
          <p:cNvPicPr>
            <a:picLocks noChangeAspect="1"/>
          </p:cNvPicPr>
          <p:nvPr/>
        </p:nvPicPr>
        <p:blipFill>
          <a:blip r:embed="rId8"/>
          <a:stretch>
            <a:fillRect/>
          </a:stretch>
        </p:blipFill>
        <p:spPr>
          <a:xfrm>
            <a:off x="9720263" y="34925"/>
            <a:ext cx="1704975" cy="590550"/>
          </a:xfrm>
          <a:prstGeom prst="rect">
            <a:avLst/>
          </a:prstGeom>
          <a:noFill/>
          <a:ln w="9525">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560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5604" name="图片 7"/>
          <p:cNvPicPr>
            <a:picLocks noChangeAspect="1"/>
          </p:cNvPicPr>
          <p:nvPr/>
        </p:nvPicPr>
        <p:blipFill>
          <a:blip r:embed="rId1"/>
          <a:stretch>
            <a:fillRect/>
          </a:stretch>
        </p:blipFill>
        <p:spPr>
          <a:xfrm>
            <a:off x="0" y="0"/>
            <a:ext cx="11598275" cy="6480175"/>
          </a:xfrm>
          <a:prstGeom prst="rect">
            <a:avLst/>
          </a:prstGeom>
          <a:noFill/>
          <a:ln w="9525">
            <a:noFill/>
          </a:ln>
        </p:spPr>
      </p:pic>
      <p:pic>
        <p:nvPicPr>
          <p:cNvPr id="25605" name="图片 8"/>
          <p:cNvPicPr>
            <a:picLocks noChangeAspect="1"/>
          </p:cNvPicPr>
          <p:nvPr/>
        </p:nvPicPr>
        <p:blipFill>
          <a:blip r:embed="rId2"/>
          <a:stretch>
            <a:fillRect/>
          </a:stretch>
        </p:blipFill>
        <p:spPr>
          <a:xfrm>
            <a:off x="9739313" y="42863"/>
            <a:ext cx="1706562" cy="590550"/>
          </a:xfrm>
          <a:prstGeom prst="rect">
            <a:avLst/>
          </a:prstGeom>
          <a:noFill/>
          <a:ln w="9525">
            <a:noFill/>
          </a:ln>
        </p:spPr>
      </p:pic>
      <p:sp>
        <p:nvSpPr>
          <p:cNvPr id="2560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560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故障域隔离</a:t>
            </a:r>
            <a:endParaRPr lang="zh-CN" altLang="en-US" sz="3600" dirty="0">
              <a:latin typeface="Arial" panose="020B0604020202020204" pitchFamily="34" charset="0"/>
            </a:endParaRPr>
          </a:p>
        </p:txBody>
      </p:sp>
      <p:sp>
        <p:nvSpPr>
          <p:cNvPr id="20488" name="文本框 8"/>
          <p:cNvSpPr txBox="1">
            <a:spLocks noChangeArrowheads="1"/>
          </p:cNvSpPr>
          <p:nvPr/>
        </p:nvSpPr>
        <p:spPr bwMode="auto">
          <a:xfrm>
            <a:off x="58738" y="624205"/>
            <a:ext cx="11245850" cy="5939155"/>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295910" marR="0" lvl="0" indent="-29591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网络平面隔离</a:t>
            </a:r>
            <a:r>
              <a:rPr kumimoji="0" lang="zh-CN" altLang="en-US" sz="1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例如</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管理平面、存储平面、业务平面</a:t>
            </a:r>
            <a:endParaRPr kumimoji="0" lang="en-US" altLang="zh-CN" sz="1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29335" marR="0" lvl="0" indent="-307975"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kumimoji="0" lang="zh-CN" altLang="en-US"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物理隔离</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：不同的网络平面，采用不同的物理网口</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06475"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kumimoji="0" lang="zh-CN" altLang="en-US"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逻辑隔离</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：平面间采用</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VLAN</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进行隔离，单个平面的故障不影响其他平面的继续工作</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914400" rtl="0" eaLnBrk="0" fontAlgn="base" latinLnBrk="0" hangingPunct="0">
              <a:lnSpc>
                <a:spcPct val="200000"/>
              </a:lnSpc>
              <a:spcBef>
                <a:spcPct val="0"/>
              </a:spcBef>
              <a:spcAft>
                <a:spcPct val="0"/>
              </a:spcAft>
              <a:buClrTx/>
              <a:buSzTx/>
              <a:buFont typeface="Wingdings" panose="05000000000000000000" charset="0"/>
              <a:buChar char="p"/>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集群隔离：</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例如</a:t>
            </a:r>
            <a:r>
              <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EDS</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存储系统的存储池</a:t>
            </a:r>
            <a:endPar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29335" marR="0" lvl="0" indent="-285115"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每个存储池内的硬盘故障只影响本存储池</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29335" marR="0" lvl="0" indent="-275590"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单个存储池故障不影响其他存储池的业务</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914400" rtl="0" eaLnBrk="0" fontAlgn="base" latinLnBrk="0" hangingPunct="0">
              <a:lnSpc>
                <a:spcPct val="200000"/>
              </a:lnSpc>
              <a:spcBef>
                <a:spcPct val="0"/>
              </a:spcBef>
              <a:spcAft>
                <a:spcPct val="0"/>
              </a:spcAft>
              <a:buClrTx/>
              <a:buSzTx/>
              <a:buFont typeface="Wingdings" panose="05000000000000000000" charset="0"/>
              <a:buChar char="p"/>
              <a:defRPr/>
            </a:pP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业务平面隔离</a:t>
            </a:r>
            <a:r>
              <a:rPr lang="zh-CN" altLang="en-US" sz="1400" b="1" noProof="0" dirty="0">
                <a:ln>
                  <a:noFill/>
                </a:ln>
                <a:effectLst/>
                <a:uLnTx/>
                <a:uFillTx/>
                <a:latin typeface="微软雅黑" panose="020B0503020204020204" pitchFamily="34" charset="-122"/>
                <a:ea typeface="微软雅黑" panose="020B0503020204020204" pitchFamily="34" charset="-122"/>
                <a:sym typeface="+mn-ea"/>
              </a:rPr>
              <a:t>：</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例如管理面和数据面、控制平面</a:t>
            </a:r>
            <a:endPar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967105" marR="0" lvl="0" indent="-242570"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lang="zh-CN" altLang="en-US" sz="1200" noProof="0" dirty="0">
                <a:ln>
                  <a:noFill/>
                </a:ln>
                <a:effectLst/>
                <a:uLnTx/>
                <a:uFillTx/>
                <a:latin typeface="微软雅黑" panose="020B0503020204020204" pitchFamily="34" charset="-122"/>
                <a:ea typeface="微软雅黑" panose="020B0503020204020204" pitchFamily="34" charset="-122"/>
                <a:sym typeface="+mn-ea"/>
              </a:rPr>
              <a:t>数据面过载</a:t>
            </a:r>
            <a:r>
              <a:rPr lang="en-US" altLang="zh-CN" sz="1200" noProof="0" dirty="0">
                <a:ln>
                  <a:noFill/>
                </a:ln>
                <a:effectLst/>
                <a:uLnTx/>
                <a:uFillTx/>
                <a:latin typeface="微软雅黑" panose="020B0503020204020204" pitchFamily="34" charset="-122"/>
                <a:ea typeface="微软雅黑" panose="020B0503020204020204" pitchFamily="34" charset="-122"/>
                <a:sym typeface="+mn-ea"/>
              </a:rPr>
              <a:t>/</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卡死不影响管理面访问</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967105" marR="0" lvl="0" indent="-242570"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lang="zh-CN" altLang="en-US" sz="1200" noProof="0" dirty="0">
                <a:ln>
                  <a:noFill/>
                </a:ln>
                <a:effectLst/>
                <a:uLnTx/>
                <a:uFillTx/>
                <a:latin typeface="微软雅黑" panose="020B0503020204020204" pitchFamily="34" charset="-122"/>
                <a:ea typeface="微软雅黑" panose="020B0503020204020204" pitchFamily="34" charset="-122"/>
                <a:sym typeface="+mn-ea"/>
              </a:rPr>
              <a:t>逃生通道，</a:t>
            </a:r>
            <a:r>
              <a:rPr lang="en-US" altLang="zh-CN" sz="1200" noProof="0" dirty="0">
                <a:ln>
                  <a:noFill/>
                </a:ln>
                <a:effectLst/>
                <a:uLnTx/>
                <a:uFillTx/>
                <a:latin typeface="微软雅黑" panose="020B0503020204020204" pitchFamily="34" charset="-122"/>
                <a:ea typeface="微软雅黑" panose="020B0503020204020204" pitchFamily="34" charset="-122"/>
                <a:sym typeface="+mn-ea"/>
              </a:rPr>
              <a:t>BMC</a:t>
            </a:r>
            <a:endPar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914400" rtl="0" eaLnBrk="0" fontAlgn="base" latinLnBrk="0" hangingPunct="0">
              <a:lnSpc>
                <a:spcPct val="200000"/>
              </a:lnSpc>
              <a:buClrTx/>
              <a:buSzTx/>
              <a:buFont typeface="Wingdings" panose="05000000000000000000" charset="0"/>
              <a:buChar char="p"/>
              <a:defRPr/>
            </a:pP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数据隔离</a:t>
            </a:r>
            <a:r>
              <a:rPr lang="zh-CN" altLang="en-US" sz="1400" b="1" noProof="0" dirty="0">
                <a:ln>
                  <a:noFill/>
                </a:ln>
                <a:effectLst/>
                <a:uLnTx/>
                <a:uFillTx/>
                <a:latin typeface="微软雅黑" panose="020B0503020204020204" pitchFamily="34" charset="-122"/>
                <a:ea typeface="微软雅黑" panose="020B0503020204020204" pitchFamily="34" charset="-122"/>
                <a:sym typeface="+mn-ea"/>
              </a:rPr>
              <a:t>：</a:t>
            </a:r>
            <a:endParaRPr kumimoji="0" lang="zh-CN" altLang="en-US" sz="1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06475"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lang="zh-CN" altLang="en-US" sz="12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用户数据</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：不同的数据分片分布在不同的硬盘，不同的主机，不同的机柜，不同的站点</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06475"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lang="zh-CN" altLang="en-US" sz="12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系统数据</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：配置数据和日志数据放在不同的磁盘分区；配置数据要支持备份到第三方系统；元数据和数据放在不同的存储介质上</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914400" rtl="0" eaLnBrk="0" fontAlgn="base" latinLnBrk="0" hangingPunct="0">
              <a:lnSpc>
                <a:spcPct val="200000"/>
              </a:lnSpc>
              <a:buClrTx/>
              <a:buSzTx/>
              <a:buFont typeface="Wingdings" panose="05000000000000000000" charset="0"/>
              <a:buChar char="p"/>
              <a:defRPr/>
            </a:pP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资源隔离</a:t>
            </a:r>
            <a:r>
              <a:rPr lang="zh-CN" altLang="en-US" sz="1400" b="1" noProof="0" dirty="0">
                <a:ln>
                  <a:noFill/>
                </a:ln>
                <a:effectLst/>
                <a:uLnTx/>
                <a:uFillTx/>
                <a:latin typeface="微软雅黑" panose="020B0503020204020204" pitchFamily="34" charset="-122"/>
                <a:ea typeface="微软雅黑" panose="020B0503020204020204" pitchFamily="34" charset="-122"/>
                <a:sym typeface="+mn-ea"/>
              </a:rPr>
              <a:t>：</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例如CPU、内存、网络带宽，硬盘IO，硬盘空间等等</a:t>
            </a:r>
            <a:r>
              <a:rPr lang="zh-CN" altLang="en-US" sz="1400" b="1" noProof="0" dirty="0">
                <a:ln>
                  <a:noFill/>
                </a:ln>
                <a:effectLst/>
                <a:uLnTx/>
                <a:uFillTx/>
                <a:latin typeface="微软雅黑" panose="020B0503020204020204" pitchFamily="34" charset="-122"/>
                <a:ea typeface="微软雅黑" panose="020B0503020204020204" pitchFamily="34" charset="-122"/>
                <a:sym typeface="+mn-ea"/>
              </a:rPr>
              <a:t> </a:t>
            </a:r>
            <a:endParaRPr kumimoji="0" lang="zh-CN" altLang="en-US" sz="1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19810" marR="0" lvl="0" indent="-298450"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lang="zh-CN" altLang="en-US" sz="12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物理隔离</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a:t>
            </a:r>
            <a:r>
              <a:rPr lang="en-US" altLang="zh-CN" sz="1200" noProof="0" dirty="0">
                <a:ln>
                  <a:noFill/>
                </a:ln>
                <a:effectLst/>
                <a:uLnTx/>
                <a:uFillTx/>
                <a:latin typeface="微软雅黑" panose="020B0503020204020204" pitchFamily="34" charset="-122"/>
                <a:ea typeface="微软雅黑" panose="020B0503020204020204" pitchFamily="34" charset="-122"/>
                <a:sym typeface="+mn-ea"/>
              </a:rPr>
              <a:t>CPU</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和内存的物理绑定，硬盘分区</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19810" marR="0" lvl="0" indent="-298450"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r>
              <a:rPr lang="zh-CN" altLang="en-US" sz="12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逻辑隔离</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a:t>
            </a:r>
            <a:r>
              <a:rPr lang="en-US" altLang="zh-CN" sz="1200" noProof="0" dirty="0">
                <a:ln>
                  <a:noFill/>
                </a:ln>
                <a:effectLst/>
                <a:uLnTx/>
                <a:uFillTx/>
                <a:latin typeface="微软雅黑" panose="020B0503020204020204" pitchFamily="34" charset="-122"/>
                <a:ea typeface="微软雅黑" panose="020B0503020204020204" pitchFamily="34" charset="-122"/>
                <a:sym typeface="+mn-ea"/>
              </a:rPr>
              <a:t>QoS</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控制机制，</a:t>
            </a:r>
            <a:r>
              <a:rPr lang="en-US" altLang="zh-CN" sz="1200" noProof="0" dirty="0" err="1">
                <a:ln>
                  <a:noFill/>
                </a:ln>
                <a:effectLst/>
                <a:uLnTx/>
                <a:uFillTx/>
                <a:latin typeface="微软雅黑" panose="020B0503020204020204" pitchFamily="34" charset="-122"/>
                <a:ea typeface="微软雅黑" panose="020B0503020204020204" pitchFamily="34" charset="-122"/>
                <a:sym typeface="+mn-ea"/>
              </a:rPr>
              <a:t>cGroup</a:t>
            </a:r>
            <a:r>
              <a:rPr lang="zh-CN" altLang="en-US" sz="1200" noProof="0" dirty="0">
                <a:ln>
                  <a:noFill/>
                </a:ln>
                <a:effectLst/>
                <a:uLnTx/>
                <a:uFillTx/>
                <a:latin typeface="微软雅黑" panose="020B0503020204020204" pitchFamily="34" charset="-122"/>
                <a:ea typeface="微软雅黑" panose="020B0503020204020204" pitchFamily="34" charset="-122"/>
                <a:sym typeface="+mn-ea"/>
              </a:rPr>
              <a:t>机制，目录配额</a:t>
            </a:r>
            <a:endPar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560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5604" name="图片 7"/>
          <p:cNvPicPr>
            <a:picLocks noChangeAspect="1"/>
          </p:cNvPicPr>
          <p:nvPr/>
        </p:nvPicPr>
        <p:blipFill>
          <a:blip r:embed="rId1"/>
          <a:stretch>
            <a:fillRect/>
          </a:stretch>
        </p:blipFill>
        <p:spPr>
          <a:xfrm>
            <a:off x="0" y="0"/>
            <a:ext cx="11598275" cy="6480175"/>
          </a:xfrm>
          <a:prstGeom prst="rect">
            <a:avLst/>
          </a:prstGeom>
          <a:noFill/>
          <a:ln w="9525">
            <a:noFill/>
          </a:ln>
        </p:spPr>
      </p:pic>
      <p:pic>
        <p:nvPicPr>
          <p:cNvPr id="25605" name="图片 8"/>
          <p:cNvPicPr>
            <a:picLocks noChangeAspect="1"/>
          </p:cNvPicPr>
          <p:nvPr/>
        </p:nvPicPr>
        <p:blipFill>
          <a:blip r:embed="rId2"/>
          <a:stretch>
            <a:fillRect/>
          </a:stretch>
        </p:blipFill>
        <p:spPr>
          <a:xfrm>
            <a:off x="9739313" y="42863"/>
            <a:ext cx="1706562" cy="590550"/>
          </a:xfrm>
          <a:prstGeom prst="rect">
            <a:avLst/>
          </a:prstGeom>
          <a:noFill/>
          <a:ln w="9525">
            <a:noFill/>
          </a:ln>
        </p:spPr>
      </p:pic>
      <p:sp>
        <p:nvSpPr>
          <p:cNvPr id="2560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5607" name="TextBox 1"/>
          <p:cNvSpPr/>
          <p:nvPr/>
        </p:nvSpPr>
        <p:spPr>
          <a:xfrm>
            <a:off x="31750" y="46355"/>
            <a:ext cx="4846955" cy="645160"/>
          </a:xfrm>
          <a:prstGeom prst="rect">
            <a:avLst/>
          </a:prstGeom>
          <a:noFill/>
          <a:ln w="9525">
            <a:noFill/>
          </a:ln>
        </p:spPr>
        <p:txBody>
          <a:bodyPr wrap="square">
            <a:spAutoFit/>
          </a:bodyPr>
          <a:p>
            <a:pPr eaLnBrk="1" hangingPunct="1"/>
            <a:r>
              <a:rPr 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过载保护之熔断</a:t>
            </a:r>
            <a:endParaRPr lang="zh-CN" altLang="en-US" sz="2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488" name="文本框 8"/>
          <p:cNvSpPr txBox="1">
            <a:spLocks noChangeArrowheads="1"/>
          </p:cNvSpPr>
          <p:nvPr/>
        </p:nvSpPr>
        <p:spPr bwMode="auto">
          <a:xfrm>
            <a:off x="58738" y="831850"/>
            <a:ext cx="11245850" cy="5215890"/>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295910" marR="0" lvl="0" indent="-29591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熔断</a:t>
            </a:r>
            <a:endPar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a:p>
            <a:pPr marL="295910" marR="0" lvl="0" indent="-29591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 参考电路熔断，如果一条线路电压过高，保险丝会熔断，防止火灾。放到我们的系统中，如果某个目标服务调用慢或者有大量超时，此时熔断该服务的调用，对于后续调用请求，不在继续调用目标服务，直接返回，快速释放资源。如果目标服务情况好转则恢复调用。有两个关键的技术点：</a:t>
            </a:r>
            <a:endPar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753110" marR="0" lvl="1" indent="-295910"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定义</a:t>
            </a: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目标服务调用慢或者超时的</a:t>
            </a:r>
            <a:r>
              <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熔断阈值</a:t>
            </a: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：可以通过两个维度，时间与请求数</a:t>
            </a:r>
            <a:endPar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1210310" marR="0" lvl="2" indent="-29591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时间 多长时间内的超时请求达到多少，触发熔断</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1210310" marR="0" lvl="2" indent="-29591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请求数 从服务启动，超时请求数达到多少，触发熔断</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914400" marR="0" lvl="2" indent="0" algn="l" defTabSz="914400" rtl="0" eaLnBrk="0" fontAlgn="base" latinLnBrk="0" hangingPunct="0">
              <a:lnSpc>
                <a:spcPct val="200000"/>
              </a:lnSpc>
              <a:spcBef>
                <a:spcPct val="0"/>
              </a:spcBef>
              <a:spcAft>
                <a:spcPct val="0"/>
              </a:spcAft>
              <a:buClrTx/>
              <a:buSzTx/>
              <a:buFont typeface="Wingdings" panose="05000000000000000000" pitchFamily="2" charset="2"/>
              <a:defRPr/>
            </a:pP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这两个维度都需要记录超时请求数和统计总请求数</a:t>
            </a:r>
            <a:endPar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753110" marR="0" lvl="1" indent="-295910" algn="l" defTabSz="914400" rtl="0" eaLnBrk="0" fontAlgn="base" latinLnBrk="0" hangingPunct="0">
              <a:lnSpc>
                <a:spcPct val="200000"/>
              </a:lnSpc>
              <a:buClrTx/>
              <a:buSzTx/>
              <a:buFont typeface="Wingdings" panose="05000000000000000000" charset="0"/>
              <a:buChar char="u"/>
              <a:defRPr/>
            </a:pP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量化情况好转，</a:t>
            </a:r>
            <a:r>
              <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恢复</a:t>
            </a: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调用的</a:t>
            </a:r>
            <a:r>
              <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阈值</a:t>
            </a: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，多长时间之后超时请求数低于多少关闭熔断</a:t>
            </a:r>
            <a:r>
              <a:rPr lang="zh-CN" altLang="en-US" sz="1600" noProof="0" dirty="0">
                <a:ln>
                  <a:noFill/>
                </a:ln>
                <a:effectLst/>
                <a:uLnTx/>
                <a:uFillTx/>
                <a:latin typeface="微软雅黑" panose="020B0503020204020204" pitchFamily="34" charset="-122"/>
                <a:ea typeface="微软雅黑" panose="020B0503020204020204" pitchFamily="34" charset="-122"/>
                <a:sym typeface="+mn-ea"/>
              </a:rPr>
              <a:t> </a:t>
            </a:r>
            <a:endPar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909955"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ü"/>
              <a:defRPr/>
            </a:pPr>
            <a:endPar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360680" marR="0" lvl="0" indent="0" algn="l" defTabSz="914400" rtl="0" eaLnBrk="0" fontAlgn="base" latinLnBrk="0" hangingPunct="0">
              <a:lnSpc>
                <a:spcPct val="150000"/>
              </a:lnSpc>
              <a:spcBef>
                <a:spcPct val="0"/>
              </a:spcBef>
              <a:spcAft>
                <a:spcPct val="0"/>
              </a:spcAft>
              <a:buClrTx/>
              <a:buSzTx/>
              <a:buFont typeface="Wingdings" panose="05000000000000000000" pitchFamily="2" charset="2"/>
              <a:buChar char="Ø"/>
              <a:defRPr/>
            </a:pPr>
            <a:endPar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560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25604" name="图片 7"/>
          <p:cNvPicPr>
            <a:picLocks noChangeAspect="1"/>
          </p:cNvPicPr>
          <p:nvPr/>
        </p:nvPicPr>
        <p:blipFill>
          <a:blip r:embed="rId1"/>
          <a:stretch>
            <a:fillRect/>
          </a:stretch>
        </p:blipFill>
        <p:spPr>
          <a:xfrm>
            <a:off x="0" y="0"/>
            <a:ext cx="11598275" cy="6480175"/>
          </a:xfrm>
          <a:prstGeom prst="rect">
            <a:avLst/>
          </a:prstGeom>
          <a:noFill/>
          <a:ln w="9525">
            <a:noFill/>
          </a:ln>
        </p:spPr>
      </p:pic>
      <p:pic>
        <p:nvPicPr>
          <p:cNvPr id="25605" name="图片 8"/>
          <p:cNvPicPr>
            <a:picLocks noChangeAspect="1"/>
          </p:cNvPicPr>
          <p:nvPr/>
        </p:nvPicPr>
        <p:blipFill>
          <a:blip r:embed="rId2"/>
          <a:stretch>
            <a:fillRect/>
          </a:stretch>
        </p:blipFill>
        <p:spPr>
          <a:xfrm>
            <a:off x="9739313" y="42863"/>
            <a:ext cx="1706562" cy="590550"/>
          </a:xfrm>
          <a:prstGeom prst="rect">
            <a:avLst/>
          </a:prstGeom>
          <a:noFill/>
          <a:ln w="9525">
            <a:noFill/>
          </a:ln>
        </p:spPr>
      </p:pic>
      <p:sp>
        <p:nvSpPr>
          <p:cNvPr id="2560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5607" name="TextBox 1"/>
          <p:cNvSpPr/>
          <p:nvPr/>
        </p:nvSpPr>
        <p:spPr>
          <a:xfrm>
            <a:off x="31750" y="46038"/>
            <a:ext cx="4535488" cy="645160"/>
          </a:xfrm>
          <a:prstGeom prst="rect">
            <a:avLst/>
          </a:prstGeom>
          <a:noFill/>
          <a:ln w="9525">
            <a:noFill/>
          </a:ln>
        </p:spPr>
        <p:txBody>
          <a:bodyPr>
            <a:spAutoFit/>
          </a:bodyPr>
          <a:p>
            <a:pPr eaLnBrk="1" hangingPunct="1"/>
            <a:r>
              <a:rPr 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过载保护之限流</a:t>
            </a:r>
            <a:endParaRPr lang="zh-CN" sz="2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488" name="文本框 8"/>
          <p:cNvSpPr txBox="1">
            <a:spLocks noChangeArrowheads="1"/>
          </p:cNvSpPr>
          <p:nvPr/>
        </p:nvSpPr>
        <p:spPr bwMode="auto">
          <a:xfrm>
            <a:off x="58738" y="554990"/>
            <a:ext cx="11245850" cy="5877560"/>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295910" marR="0" lvl="0" indent="-295910" algn="l" defTabSz="914400" rtl="0" eaLnBrk="0" fontAlgn="base" latinLnBrk="0" hangingPunct="0">
              <a:lnSpc>
                <a:spcPct val="200000"/>
              </a:lnSpc>
              <a:spcBef>
                <a:spcPct val="0"/>
              </a:spcBef>
              <a:spcAft>
                <a:spcPct val="0"/>
              </a:spcAft>
              <a:buClrTx/>
              <a:buSzTx/>
              <a:buFont typeface="Wingdings" panose="05000000000000000000" charset="0"/>
              <a:buChar char="p"/>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限流：大家常说的流控</a:t>
            </a:r>
            <a:endPar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a:p>
            <a:pPr marL="753110" marR="0" lvl="1" indent="-29591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 熔断是为了防止雪崩；而限流则是在已有条件下，最大限度发挥系统效能。熔断有[关闭],[半熔断],[开启]三种状态，如果系统压力过大，一个服务就会在三种状态来回切换，就像一辆开在崎岖山路上的法拉利，不管车的性能多好，都需要不停的加速减速</a:t>
            </a:r>
            <a:endPar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753110" marR="0" lvl="1" indent="-29591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要想速度达到最佳，就得让车开在一条笔直的高速公路上，系统就是一条河，服务就像行驶在河里的船，岸的两边，一边是熔断，另一边就是限流；一个保障系统安全，一个保持最大限度运转，让系统达到高可用，限流如何实施</a:t>
            </a:r>
            <a:endPar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1210310" marR="0" lvl="2" indent="-295910"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量化限流阀值</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1210310" marR="0" lvl="2" indent="-295910"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确定限流策略、算法</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1210310" marR="0" lvl="2" indent="-295910"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被限制流量的处理</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295910" marR="0" lvl="0" indent="-29591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6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限流阀值，这个其实就是通过系统压力测试来确定，这个工作其实在系统开发之初就需要有初步的估量，涉及到业务规模，增长速度，架构选择等等，根据现有资源及其服务能力，给出上限值。业界主要推荐【两窗两桶】这四种限流算法：固定窗口、滑动窗口、漏桶、</a:t>
            </a:r>
            <a:r>
              <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令牌桶</a:t>
            </a:r>
            <a:endPar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0723"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0724"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18" name="文本框 17"/>
          <p:cNvSpPr txBox="1"/>
          <p:nvPr/>
        </p:nvSpPr>
        <p:spPr>
          <a:xfrm>
            <a:off x="53975" y="762635"/>
            <a:ext cx="11355070" cy="5631180"/>
          </a:xfrm>
          <a:prstGeom prst="rect">
            <a:avLst/>
          </a:prstGeom>
          <a:noFill/>
        </p:spPr>
        <p:txBody>
          <a:bodyPr wrap="square">
            <a:spAutoFit/>
          </a:bodyPr>
          <a:lstStyle/>
          <a:p>
            <a:pPr marL="342900" marR="0" indent="-342900" defTabSz="914400">
              <a:lnSpc>
                <a:spcPct val="200000"/>
              </a:lnSpc>
              <a:buClrTx/>
              <a:buSzTx/>
              <a:buFont typeface="Wingdings" panose="05000000000000000000" pitchFamily="2" charset="2"/>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限流</a:t>
            </a:r>
            <a:r>
              <a:rPr kumimoji="0" lang="zh-CN" altLang="en-US" sz="18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在系统处理能力</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临界</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或者是达到</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极限</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时，需要通过检测各类系统</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的</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负荷</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情况，实时而及时地对</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允许</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接入的</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业务</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总量作尽可能早地控制，以此来保证在尽可能多地允许接入业务总量的前提下，系统稳定而高效运行</a:t>
            </a:r>
            <a:endParaRPr kumimoji="0" lang="en-US" altLang="zh-CN" sz="20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342900" marR="0" indent="-342900" defTabSz="914400">
              <a:lnSpc>
                <a:spcPct val="200000"/>
              </a:lnSpc>
              <a:buClrTx/>
              <a:buSzTx/>
              <a:buFont typeface="Wingdings" panose="05000000000000000000" pitchFamily="2" charset="2"/>
              <a:buChar char="p"/>
              <a:defRPr/>
            </a:pPr>
            <a:r>
              <a:rPr kumimoji="0" lang="zh-CN"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实现原则</a:t>
            </a:r>
            <a:r>
              <a:rPr kumimoji="0" lang="zh-CN" altLang="en-US" sz="20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a:t>
            </a:r>
            <a:endParaRPr kumimoji="0" lang="zh-CN" altLang="en-US" sz="20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649605" marR="0" lvl="1" indent="-171450" algn="l" defTabSz="914400">
              <a:lnSpc>
                <a:spcPct val="200000"/>
              </a:lnSpc>
              <a:buClrTx/>
              <a:buSzTx/>
              <a:buFont typeface="Wingdings" panose="05000000000000000000" charset="0"/>
              <a:buChar char="ü"/>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对于进程、服务消耗的</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，需要有</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约束机制</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，避免异常超额消耗和超长时间占用</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649605" marR="0" lvl="1" indent="-171450" algn="l" defTabSz="914400">
              <a:lnSpc>
                <a:spcPct val="200000"/>
              </a:lnSpc>
              <a:buClrTx/>
              <a:buSzTx/>
              <a:buFont typeface="Wingdings" panose="05000000000000000000" charset="0"/>
              <a:buChar char="ü"/>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要实时监控各种资源的占用情况，在达到</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即将饱和</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之</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前</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，对接入业务量进行</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控制</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 </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649605" marR="0" lvl="1" indent="-171450" algn="l" defTabSz="914400">
              <a:lnSpc>
                <a:spcPct val="200000"/>
              </a:lnSpc>
              <a:buClrTx/>
              <a:buSzTx/>
              <a:buFont typeface="Wingdings" panose="05000000000000000000" charset="0"/>
              <a:buChar char="ü"/>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发生过载时建议考虑业务/客户优先级，保证高</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优先级</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业务</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/客户优先获得资源</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649605" marR="0" lvl="1" indent="-171450" algn="l" defTabSz="914400">
              <a:lnSpc>
                <a:spcPct val="200000"/>
              </a:lnSpc>
              <a:buClrTx/>
              <a:buSzTx/>
              <a:buFont typeface="Wingdings" panose="05000000000000000000" charset="0"/>
              <a:buChar char="ü"/>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控制要尽早，在源头控制，在第一个能识别流量的模块开始控制</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649605" marR="0" lvl="1" indent="-171450" algn="l" defTabSz="914400">
              <a:lnSpc>
                <a:spcPct val="200000"/>
              </a:lnSpc>
              <a:buClrTx/>
              <a:buSzTx/>
              <a:buFont typeface="Wingdings" panose="05000000000000000000" charset="0"/>
              <a:buChar char="ü"/>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如果一个业务有多个消息，只要第一个消息进入系统了，后面的消息不要被流控掉</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306705" marR="0" indent="-285750"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扩展说明：</a:t>
            </a:r>
            <a:endPar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649605" marR="0" lvl="1" indent="-171450" defTabSz="914400">
              <a:lnSpc>
                <a:spcPct val="200000"/>
              </a:lnSpc>
              <a:buClrTx/>
              <a:buSzTx/>
              <a:buFont typeface="Wingdings" panose="05000000000000000000" charset="0"/>
              <a:buChar char="ü"/>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造成系统过载的不仅仅是外部业务，</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有些内部</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任务</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会占用资源，例如数据重建、数据扫描/修复，容灾备份机制，定期任务（日志压缩，Core文件压缩等等）等等；要统一考虑这些内外部任务的处理优先级，要做到</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动态控制</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（外大内小，外小内大；但要保证内部业务一定的底线资源）</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649605" marR="0" lvl="1" indent="-171450" defTabSz="914400">
              <a:lnSpc>
                <a:spcPct val="200000"/>
              </a:lnSpc>
              <a:buClrTx/>
              <a:buSzTx/>
              <a:buFont typeface="Wingdings" panose="05000000000000000000" charset="0"/>
              <a:buChar char="ü"/>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外部的业务也有不同的类型，比如控制面、管理面、数据面等等，一般情况都是数据面是主要业务，是引发系统过载的主要因素，需要在过载保护方案中考虑这几类业务的处理优先级，基本要求是数据面过载的时候不能把资源都用完，要给管理面、控制面一定的资源</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
        <p:nvSpPr>
          <p:cNvPr id="25607" name="TextBox 1"/>
          <p:cNvSpPr/>
          <p:nvPr/>
        </p:nvSpPr>
        <p:spPr>
          <a:xfrm>
            <a:off x="31750" y="46038"/>
            <a:ext cx="4535488" cy="645160"/>
          </a:xfrm>
          <a:prstGeom prst="rect">
            <a:avLst/>
          </a:prstGeom>
          <a:noFill/>
          <a:ln w="9525">
            <a:noFill/>
          </a:ln>
        </p:spPr>
        <p:txBody>
          <a:bodyPr>
            <a:spAutoFit/>
          </a:bodyPr>
          <a:p>
            <a:pPr eaLnBrk="1" hangingPunct="1"/>
            <a:r>
              <a:rPr 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过载保护之限流</a:t>
            </a:r>
            <a:endParaRPr lang="zh-CN" altLang="en-US" sz="2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123" name="图片 8"/>
          <p:cNvPicPr>
            <a:picLocks noChangeAspect="1"/>
          </p:cNvPicPr>
          <p:nvPr/>
        </p:nvPicPr>
        <p:blipFill>
          <a:blip r:embed="rId1"/>
          <a:stretch>
            <a:fillRect/>
          </a:stretch>
        </p:blipFill>
        <p:spPr>
          <a:xfrm>
            <a:off x="9726613" y="19050"/>
            <a:ext cx="1708150" cy="590550"/>
          </a:xfrm>
          <a:prstGeom prst="rect">
            <a:avLst/>
          </a:prstGeom>
          <a:noFill/>
          <a:ln w="9525">
            <a:noFill/>
          </a:ln>
        </p:spPr>
      </p:pic>
      <p:sp>
        <p:nvSpPr>
          <p:cNvPr id="5124" name="文本框 9"/>
          <p:cNvSpPr/>
          <p:nvPr/>
        </p:nvSpPr>
        <p:spPr>
          <a:xfrm>
            <a:off x="9510713" y="6210300"/>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5125"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客户的期望</a:t>
            </a:r>
            <a:endParaRPr lang="zh-CN" altLang="en-US" sz="3600" dirty="0">
              <a:latin typeface="Arial" panose="020B0604020202020204" pitchFamily="34" charset="0"/>
            </a:endParaRPr>
          </a:p>
        </p:txBody>
      </p:sp>
      <p:sp>
        <p:nvSpPr>
          <p:cNvPr id="5126" name="文本框 15"/>
          <p:cNvSpPr txBox="1"/>
          <p:nvPr/>
        </p:nvSpPr>
        <p:spPr>
          <a:xfrm>
            <a:off x="103188" y="639763"/>
            <a:ext cx="11120437" cy="922020"/>
          </a:xfrm>
          <a:prstGeom prst="rect">
            <a:avLst/>
          </a:prstGeom>
          <a:noFill/>
          <a:ln w="9525">
            <a:noFill/>
          </a:ln>
        </p:spPr>
        <p:txBody>
          <a:bodyPr>
            <a:spAutoFit/>
          </a:bodyPr>
          <a:p>
            <a:pPr>
              <a:lnSpc>
                <a:spcPct val="150000"/>
              </a:lnSpc>
              <a:buNone/>
            </a:pPr>
            <a:r>
              <a:rPr lang="zh-CN" altLang="en-US" dirty="0">
                <a:latin typeface="微软雅黑" panose="020B0503020204020204" pitchFamily="34" charset="-122"/>
                <a:ea typeface="微软雅黑" panose="020B0503020204020204" pitchFamily="34" charset="-122"/>
                <a:sym typeface="等线" panose="02010600030101010101" pitchFamily="2" charset="-122"/>
              </a:rPr>
              <a:t>系统内不能有</a:t>
            </a:r>
            <a:r>
              <a:rPr lang="zh-CN" altLang="en-US"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静默故障 ：</a:t>
            </a:r>
            <a:r>
              <a:rPr lang="zh-CN" altLang="en-US" dirty="0">
                <a:latin typeface="微软雅黑" panose="020B0503020204020204" pitchFamily="34" charset="-122"/>
                <a:ea typeface="微软雅黑" panose="020B0503020204020204" pitchFamily="34" charset="-122"/>
                <a:sym typeface="等线" panose="02010600030101010101" pitchFamily="2" charset="-122"/>
              </a:rPr>
              <a:t>存在会</a:t>
            </a:r>
            <a:r>
              <a:rPr lang="zh-CN" altLang="en-US" b="1" dirty="0">
                <a:solidFill>
                  <a:srgbClr val="1D41D5"/>
                </a:solidFill>
                <a:latin typeface="微软雅黑" panose="020B0503020204020204" pitchFamily="34" charset="-122"/>
                <a:ea typeface="微软雅黑" panose="020B0503020204020204" pitchFamily="34" charset="-122"/>
                <a:sym typeface="等线" panose="02010600030101010101" pitchFamily="2" charset="-122"/>
              </a:rPr>
              <a:t>影响（直接或者潜在）</a:t>
            </a:r>
            <a:r>
              <a:rPr lang="zh-CN" altLang="en-US" dirty="0">
                <a:latin typeface="微软雅黑" panose="020B0503020204020204" pitchFamily="34" charset="-122"/>
                <a:ea typeface="微软雅黑" panose="020B0503020204020204" pitchFamily="34" charset="-122"/>
                <a:sym typeface="等线" panose="02010600030101010101" pitchFamily="2" charset="-122"/>
              </a:rPr>
              <a:t>用户业务的故障都应该被检测出来，并且进行恢复（自动，人工）。客户对可靠性的期望分为三个层次：</a:t>
            </a:r>
            <a:endParaRPr lang="zh-CN" altLang="en-US" dirty="0">
              <a:latin typeface="微软雅黑" panose="020B0503020204020204" pitchFamily="34" charset="-122"/>
              <a:ea typeface="微软雅黑" panose="020B0503020204020204" pitchFamily="34" charset="-122"/>
              <a:sym typeface="等线" panose="02010600030101010101" pitchFamily="2" charset="-122"/>
            </a:endParaRPr>
          </a:p>
        </p:txBody>
      </p:sp>
      <p:cxnSp>
        <p:nvCxnSpPr>
          <p:cNvPr id="5127" name="直接连接符 2"/>
          <p:cNvCxnSpPr/>
          <p:nvPr/>
        </p:nvCxnSpPr>
        <p:spPr>
          <a:xfrm flipH="1">
            <a:off x="2366963" y="1610043"/>
            <a:ext cx="2300287" cy="4229100"/>
          </a:xfrm>
          <a:prstGeom prst="line">
            <a:avLst/>
          </a:prstGeom>
          <a:ln w="9525" cap="flat" cmpd="sng">
            <a:solidFill>
              <a:schemeClr val="tx1"/>
            </a:solidFill>
            <a:prstDash val="solid"/>
            <a:headEnd type="none" w="med" len="med"/>
            <a:tailEnd type="none" w="med" len="med"/>
          </a:ln>
        </p:spPr>
      </p:cxnSp>
      <p:cxnSp>
        <p:nvCxnSpPr>
          <p:cNvPr id="5128" name="直接连接符 9"/>
          <p:cNvCxnSpPr/>
          <p:nvPr/>
        </p:nvCxnSpPr>
        <p:spPr>
          <a:xfrm>
            <a:off x="4667250" y="1610043"/>
            <a:ext cx="3038475" cy="4229100"/>
          </a:xfrm>
          <a:prstGeom prst="line">
            <a:avLst/>
          </a:prstGeom>
          <a:ln w="9525" cap="flat" cmpd="sng">
            <a:solidFill>
              <a:schemeClr val="tx1"/>
            </a:solidFill>
            <a:prstDash val="solid"/>
            <a:headEnd type="none" w="med" len="med"/>
            <a:tailEnd type="none" w="med" len="med"/>
          </a:ln>
        </p:spPr>
      </p:cxnSp>
      <p:cxnSp>
        <p:nvCxnSpPr>
          <p:cNvPr id="5129" name="直接连接符 13"/>
          <p:cNvCxnSpPr/>
          <p:nvPr/>
        </p:nvCxnSpPr>
        <p:spPr>
          <a:xfrm>
            <a:off x="2366963" y="5839143"/>
            <a:ext cx="5338762" cy="0"/>
          </a:xfrm>
          <a:prstGeom prst="line">
            <a:avLst/>
          </a:prstGeom>
          <a:ln w="9525" cap="flat" cmpd="sng">
            <a:solidFill>
              <a:schemeClr val="tx1"/>
            </a:solidFill>
            <a:prstDash val="solid"/>
            <a:headEnd type="none" w="med" len="med"/>
            <a:tailEnd type="none" w="med" len="med"/>
          </a:ln>
        </p:spPr>
      </p:cxnSp>
      <p:cxnSp>
        <p:nvCxnSpPr>
          <p:cNvPr id="5130" name="直接连接符 17"/>
          <p:cNvCxnSpPr/>
          <p:nvPr/>
        </p:nvCxnSpPr>
        <p:spPr>
          <a:xfrm>
            <a:off x="3733800" y="3372168"/>
            <a:ext cx="2200275" cy="0"/>
          </a:xfrm>
          <a:prstGeom prst="line">
            <a:avLst/>
          </a:prstGeom>
          <a:ln w="9525" cap="flat" cmpd="sng">
            <a:solidFill>
              <a:schemeClr val="tx1"/>
            </a:solidFill>
            <a:prstDash val="solid"/>
            <a:headEnd type="none" w="med" len="med"/>
            <a:tailEnd type="none" w="med" len="med"/>
          </a:ln>
        </p:spPr>
      </p:cxnSp>
      <p:cxnSp>
        <p:nvCxnSpPr>
          <p:cNvPr id="5131" name="直接连接符 19"/>
          <p:cNvCxnSpPr/>
          <p:nvPr/>
        </p:nvCxnSpPr>
        <p:spPr>
          <a:xfrm>
            <a:off x="3036888" y="4632643"/>
            <a:ext cx="3771900" cy="0"/>
          </a:xfrm>
          <a:prstGeom prst="line">
            <a:avLst/>
          </a:prstGeom>
          <a:ln w="9525" cap="flat" cmpd="sng">
            <a:solidFill>
              <a:schemeClr val="tx1"/>
            </a:solidFill>
            <a:prstDash val="solid"/>
            <a:headEnd type="none" w="med" len="med"/>
            <a:tailEnd type="none" w="med" len="med"/>
          </a:ln>
        </p:spPr>
      </p:cxnSp>
      <p:sp>
        <p:nvSpPr>
          <p:cNvPr id="5132" name="文本框 21"/>
          <p:cNvSpPr txBox="1"/>
          <p:nvPr/>
        </p:nvSpPr>
        <p:spPr>
          <a:xfrm>
            <a:off x="3944938" y="2838768"/>
            <a:ext cx="1568450" cy="369887"/>
          </a:xfrm>
          <a:prstGeom prst="rect">
            <a:avLst/>
          </a:prstGeom>
          <a:noFill/>
          <a:ln w="9525">
            <a:noFill/>
          </a:ln>
        </p:spPr>
        <p:txBody>
          <a:bodyPr wrap="none">
            <a:spAutoFit/>
          </a:bodyPr>
          <a:p>
            <a:pPr>
              <a:buNone/>
            </a:pPr>
            <a:r>
              <a:rPr lang="zh-CN" altLang="en-US"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①不要出故障</a:t>
            </a:r>
            <a:endParaRPr lang="zh-CN" altLang="en-US"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5133" name="文本框 22"/>
          <p:cNvSpPr txBox="1"/>
          <p:nvPr/>
        </p:nvSpPr>
        <p:spPr>
          <a:xfrm>
            <a:off x="3460750" y="3653155"/>
            <a:ext cx="2924175" cy="874713"/>
          </a:xfrm>
          <a:prstGeom prst="rect">
            <a:avLst/>
          </a:prstGeom>
          <a:noFill/>
          <a:ln w="9525">
            <a:noFill/>
          </a:ln>
        </p:spPr>
        <p:txBody>
          <a:bodyPr>
            <a:spAutoFit/>
          </a:bodyPr>
          <a:p>
            <a:pPr algn="ctr">
              <a:lnSpc>
                <a:spcPct val="150000"/>
              </a:lnSpc>
              <a:buNone/>
            </a:pPr>
            <a:r>
              <a:rPr lang="zh-CN" altLang="en-US"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②出了故障后，能</a:t>
            </a:r>
            <a:endParaRPr lang="en-US" altLang="zh-CN"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a:p>
            <a:pPr algn="ctr">
              <a:lnSpc>
                <a:spcPct val="150000"/>
              </a:lnSpc>
              <a:buNone/>
            </a:pPr>
            <a:r>
              <a:rPr lang="zh-CN" altLang="en-US"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够</a:t>
            </a:r>
            <a:r>
              <a:rPr lang="zh-CN" altLang="en-US"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自动恢复</a:t>
            </a:r>
            <a:r>
              <a:rPr lang="zh-CN" altLang="en-US"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，不影响业务</a:t>
            </a:r>
            <a:endParaRPr lang="zh-CN" altLang="en-US"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5134" name="文本框 26"/>
          <p:cNvSpPr txBox="1"/>
          <p:nvPr/>
        </p:nvSpPr>
        <p:spPr>
          <a:xfrm>
            <a:off x="3225800" y="4921568"/>
            <a:ext cx="3395663" cy="874712"/>
          </a:xfrm>
          <a:prstGeom prst="rect">
            <a:avLst/>
          </a:prstGeom>
          <a:noFill/>
          <a:ln w="9525">
            <a:noFill/>
          </a:ln>
        </p:spPr>
        <p:txBody>
          <a:bodyPr>
            <a:spAutoFit/>
          </a:bodyPr>
          <a:p>
            <a:pPr algn="ctr">
              <a:lnSpc>
                <a:spcPct val="150000"/>
              </a:lnSpc>
              <a:buNone/>
            </a:pPr>
            <a:r>
              <a:rPr lang="zh-CN" altLang="en-US"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③出现无法自动恢复的</a:t>
            </a:r>
            <a:endParaRPr lang="en-US" altLang="zh-CN" dirty="0">
              <a:solidFill>
                <a:srgbClr val="0070C0"/>
              </a:solidFill>
              <a:latin typeface="微软雅黑" panose="020B0503020204020204" pitchFamily="34" charset="-122"/>
              <a:ea typeface="微软雅黑" panose="020B0503020204020204" pitchFamily="34" charset="-122"/>
              <a:sym typeface="等线" panose="02010600030101010101" pitchFamily="2" charset="-122"/>
            </a:endParaRPr>
          </a:p>
          <a:p>
            <a:pPr algn="ctr">
              <a:lnSpc>
                <a:spcPct val="150000"/>
              </a:lnSpc>
              <a:buNone/>
            </a:pPr>
            <a:r>
              <a:rPr lang="zh-CN" altLang="en-US" dirty="0">
                <a:solidFill>
                  <a:srgbClr val="0070C0"/>
                </a:solidFill>
                <a:latin typeface="微软雅黑" panose="020B0503020204020204" pitchFamily="34" charset="-122"/>
                <a:ea typeface="微软雅黑" panose="020B0503020204020204" pitchFamily="34" charset="-122"/>
                <a:sym typeface="等线" panose="02010600030101010101" pitchFamily="2" charset="-122"/>
              </a:rPr>
              <a:t>故障，能够通过</a:t>
            </a:r>
            <a:r>
              <a:rPr lang="zh-CN" altLang="en-US"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人工快速恢复</a:t>
            </a:r>
            <a:endParaRPr lang="zh-CN" altLang="en-US"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endParaRPr>
          </a:p>
        </p:txBody>
      </p:sp>
      <p:sp>
        <p:nvSpPr>
          <p:cNvPr id="16" name="标注: 线形 15"/>
          <p:cNvSpPr/>
          <p:nvPr/>
        </p:nvSpPr>
        <p:spPr bwMode="auto">
          <a:xfrm>
            <a:off x="6464300" y="1665605"/>
            <a:ext cx="2141538" cy="1217613"/>
          </a:xfrm>
          <a:prstGeom prst="borderCallout1">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a:lstStyle/>
          <a:p>
            <a:pPr marL="0" marR="0" lvl="0" indent="0" algn="l" defTabSz="914400" rtl="0" eaLnBrk="0" fontAlgn="base" latinLnBrk="0" hangingPunct="0">
              <a:lnSpc>
                <a:spcPct val="15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软件</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软件工程技术</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，但是只可减少，无法消除</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ct val="15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硬件</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硬件加工制造技术</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，但是只可减少，无法避免</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
        <p:nvSpPr>
          <p:cNvPr id="17" name="标注: 线形 16"/>
          <p:cNvSpPr/>
          <p:nvPr/>
        </p:nvSpPr>
        <p:spPr bwMode="auto">
          <a:xfrm>
            <a:off x="7477125" y="2968943"/>
            <a:ext cx="2139950" cy="1217613"/>
          </a:xfrm>
          <a:prstGeom prst="borderCallout1">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a:lstStyle/>
          <a:p>
            <a:pPr marL="0" marR="0" lvl="0" indent="0" algn="l" defTabSz="914400" rtl="0" eaLnBrk="0" fontAlgn="base" latinLnBrk="0" hangingPunct="0">
              <a:lnSpc>
                <a:spcPct val="15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冗余设计</a:t>
            </a: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：主备，集群（</a:t>
            </a:r>
            <a:r>
              <a:rPr kumimoji="0" lang="en-US" altLang="zh-CN"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N</a:t>
            </a: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N+1</a:t>
            </a: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N+M</a:t>
            </a: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等等）</a:t>
            </a:r>
            <a:endParaRPr kumimoji="0" lang="en-US" altLang="zh-CN"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ct val="15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故障管理</a:t>
            </a: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：故障检测，上报，定位，恢复</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
        <p:nvSpPr>
          <p:cNvPr id="18" name="标注: 线形 17"/>
          <p:cNvSpPr/>
          <p:nvPr/>
        </p:nvSpPr>
        <p:spPr bwMode="auto">
          <a:xfrm>
            <a:off x="8440738" y="4356418"/>
            <a:ext cx="2139950" cy="1216025"/>
          </a:xfrm>
          <a:prstGeom prst="borderCallout1">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a:lstStyle/>
          <a:p>
            <a:pPr marL="0" marR="0" lvl="0" indent="0" algn="l" defTabSz="914400" rtl="0" eaLnBrk="0" fontAlgn="base" latinLnBrk="0" hangingPunct="0">
              <a:lnSpc>
                <a:spcPct val="15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部件更换：</a:t>
            </a: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服务器，硬盘，网卡，内存，</a:t>
            </a:r>
            <a:r>
              <a:rPr kumimoji="0" lang="en-US" altLang="zh-CN"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CPU</a:t>
            </a: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等等</a:t>
            </a:r>
            <a:endParaRPr kumimoji="0" lang="en-US" altLang="zh-CN"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0" fontAlgn="base" latinLnBrk="0" hangingPunct="0">
              <a:lnSpc>
                <a:spcPct val="150000"/>
              </a:lnSpc>
              <a:spcBef>
                <a:spcPct val="0"/>
              </a:spcBef>
              <a:spcAft>
                <a:spcPct val="0"/>
              </a:spcAft>
              <a:buClrTx/>
              <a:buSzTx/>
              <a:buFont typeface="Arial" panose="020B0604020202020204" pitchFamily="34" charset="0"/>
              <a:buNone/>
              <a:defRPr/>
            </a:pPr>
            <a:r>
              <a:rPr kumimoji="0" lang="zh-CN" altLang="en-US" sz="12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应急预案</a:t>
            </a:r>
            <a:r>
              <a:rPr kumimoji="0" lang="zh-CN" altLang="en-US" sz="12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：数据备份，应急工具，指导资料，日志</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
        <p:nvSpPr>
          <p:cNvPr id="5138" name="文本框 29"/>
          <p:cNvSpPr txBox="1"/>
          <p:nvPr/>
        </p:nvSpPr>
        <p:spPr>
          <a:xfrm>
            <a:off x="723900" y="6007418"/>
            <a:ext cx="8412480" cy="460375"/>
          </a:xfrm>
          <a:prstGeom prst="rect">
            <a:avLst/>
          </a:prstGeom>
          <a:noFill/>
          <a:ln w="9525">
            <a:noFill/>
          </a:ln>
        </p:spPr>
        <p:txBody>
          <a:bodyPr wrap="none">
            <a:spAutoFit/>
          </a:bodyPr>
          <a:p>
            <a:pPr>
              <a:buNone/>
            </a:pPr>
            <a:r>
              <a:rPr lang="zh-CN" altLang="en-US" sz="2400" dirty="0">
                <a:latin typeface="微软雅黑" panose="020B0503020204020204" pitchFamily="34" charset="-122"/>
                <a:ea typeface="微软雅黑" panose="020B0503020204020204" pitchFamily="34" charset="-122"/>
                <a:sym typeface="等线" panose="02010600030101010101" pitchFamily="2" charset="-122"/>
              </a:rPr>
              <a:t>可靠性工程领域主要聚焦于</a:t>
            </a:r>
            <a:r>
              <a:rPr lang="zh-CN" altLang="en-US" sz="2400"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第二层次，第三层次</a:t>
            </a:r>
            <a:r>
              <a:rPr lang="zh-CN" altLang="en-US" sz="2400" dirty="0">
                <a:latin typeface="微软雅黑" panose="020B0503020204020204" pitchFamily="34" charset="-122"/>
                <a:ea typeface="微软雅黑" panose="020B0503020204020204" pitchFamily="34" charset="-122"/>
                <a:sym typeface="等线" panose="02010600030101010101" pitchFamily="2" charset="-122"/>
              </a:rPr>
              <a:t>的目标的达成</a:t>
            </a:r>
            <a:endParaRPr lang="zh-CN" altLang="en-US" sz="2400" dirty="0">
              <a:latin typeface="微软雅黑" panose="020B0503020204020204" pitchFamily="34" charset="-122"/>
              <a:ea typeface="微软雅黑" panose="020B0503020204020204" pitchFamily="34" charset="-122"/>
              <a:sym typeface="等线" panose="02010600030101010101" pitchFamily="2" charset="-122"/>
            </a:endParaRPr>
          </a:p>
        </p:txBody>
      </p:sp>
      <p:sp>
        <p:nvSpPr>
          <p:cNvPr id="5139" name="文本框 4"/>
          <p:cNvSpPr txBox="1"/>
          <p:nvPr/>
        </p:nvSpPr>
        <p:spPr>
          <a:xfrm>
            <a:off x="4411663" y="2357755"/>
            <a:ext cx="646112" cy="369888"/>
          </a:xfrm>
          <a:prstGeom prst="rect">
            <a:avLst/>
          </a:prstGeom>
          <a:noFill/>
          <a:ln w="9525">
            <a:noFill/>
          </a:ln>
        </p:spPr>
        <p:txBody>
          <a:bodyPr wrap="none">
            <a:spAutoFit/>
          </a:bodyPr>
          <a:p>
            <a:r>
              <a:rPr lang="zh-CN" altLang="en-US" b="1" dirty="0">
                <a:latin typeface="微软雅黑" panose="020B0503020204020204" pitchFamily="34" charset="-122"/>
                <a:ea typeface="微软雅黑" panose="020B0503020204020204" pitchFamily="34" charset="-122"/>
              </a:rPr>
              <a:t>理想</a:t>
            </a:r>
            <a:endParaRPr lang="zh-CN" altLang="en-US" b="1" dirty="0">
              <a:latin typeface="微软雅黑" panose="020B0503020204020204" pitchFamily="34" charset="-122"/>
              <a:ea typeface="微软雅黑" panose="020B0503020204020204" pitchFamily="34" charset="-122"/>
            </a:endParaRPr>
          </a:p>
        </p:txBody>
      </p:sp>
      <p:sp>
        <p:nvSpPr>
          <p:cNvPr id="5140" name="文本框 42"/>
          <p:cNvSpPr txBox="1"/>
          <p:nvPr/>
        </p:nvSpPr>
        <p:spPr>
          <a:xfrm>
            <a:off x="4411663" y="3362643"/>
            <a:ext cx="646112" cy="368300"/>
          </a:xfrm>
          <a:prstGeom prst="rect">
            <a:avLst/>
          </a:prstGeom>
          <a:noFill/>
          <a:ln w="9525">
            <a:noFill/>
          </a:ln>
        </p:spPr>
        <p:txBody>
          <a:bodyPr wrap="none">
            <a:spAutoFit/>
          </a:bodyPr>
          <a:p>
            <a:r>
              <a:rPr lang="zh-CN" altLang="en-US" b="1" dirty="0">
                <a:latin typeface="微软雅黑" panose="020B0503020204020204" pitchFamily="34" charset="-122"/>
                <a:ea typeface="微软雅黑" panose="020B0503020204020204" pitchFamily="34" charset="-122"/>
              </a:rPr>
              <a:t>现实</a:t>
            </a:r>
            <a:endParaRPr lang="zh-CN" altLang="en-US" b="1" dirty="0">
              <a:latin typeface="微软雅黑" panose="020B0503020204020204" pitchFamily="34" charset="-122"/>
              <a:ea typeface="微软雅黑" panose="020B0503020204020204" pitchFamily="34" charset="-122"/>
            </a:endParaRPr>
          </a:p>
        </p:txBody>
      </p:sp>
      <p:sp>
        <p:nvSpPr>
          <p:cNvPr id="5141" name="文本框 43"/>
          <p:cNvSpPr txBox="1"/>
          <p:nvPr/>
        </p:nvSpPr>
        <p:spPr>
          <a:xfrm>
            <a:off x="4411663" y="4677093"/>
            <a:ext cx="646112" cy="368300"/>
          </a:xfrm>
          <a:prstGeom prst="rect">
            <a:avLst/>
          </a:prstGeom>
          <a:noFill/>
          <a:ln w="9525">
            <a:noFill/>
          </a:ln>
        </p:spPr>
        <p:txBody>
          <a:bodyPr wrap="none">
            <a:spAutoFit/>
          </a:bodyPr>
          <a:p>
            <a:r>
              <a:rPr lang="zh-CN" altLang="en-US" b="1" dirty="0">
                <a:latin typeface="微软雅黑" panose="020B0503020204020204" pitchFamily="34" charset="-122"/>
                <a:ea typeface="微软雅黑" panose="020B0503020204020204" pitchFamily="34" charset="-122"/>
              </a:rPr>
              <a:t>保底</a:t>
            </a:r>
            <a:endParaRPr lang="zh-CN" altLang="en-US"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5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7651"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7652"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765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服务故障容错</a:t>
            </a:r>
            <a:endParaRPr lang="zh-CN" altLang="en-US" sz="3600" dirty="0">
              <a:latin typeface="Arial" panose="020B0604020202020204" pitchFamily="34" charset="0"/>
            </a:endParaRPr>
          </a:p>
        </p:txBody>
      </p:sp>
      <p:sp>
        <p:nvSpPr>
          <p:cNvPr id="21510" name="文本框 8"/>
          <p:cNvSpPr txBox="1">
            <a:spLocks noChangeArrowheads="1"/>
          </p:cNvSpPr>
          <p:nvPr/>
        </p:nvSpPr>
        <p:spPr bwMode="auto">
          <a:xfrm>
            <a:off x="50800" y="671195"/>
            <a:ext cx="11245850" cy="5631180"/>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进程</a:t>
            </a:r>
            <a:r>
              <a:rPr kumimoji="0" lang="en-US" altLang="zh-CN"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服务（以下简称进程）是产品提供业务在软件层面上的</a:t>
            </a:r>
            <a:r>
              <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基础单元</a:t>
            </a:r>
            <a:r>
              <a:rPr kumimoji="0" lang="zh-CN" altLang="en-US" sz="16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zh-CN" altLang="en-US"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故障的典型表现：</a:t>
            </a:r>
            <a:endParaRPr kumimoji="0" lang="en-US" altLang="zh-CN"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624205" marR="0" lvl="0" indent="-263525" algn="l" defTabSz="914400" rtl="0" eaLnBrk="0" fontAlgn="base" latinLnBrk="0" hangingPunct="0">
              <a:lnSpc>
                <a:spcPct val="200000"/>
              </a:lnSpc>
              <a:spcBef>
                <a:spcPct val="0"/>
              </a:spcBef>
              <a:spcAft>
                <a:spcPct val="0"/>
              </a:spcAft>
              <a:buClrTx/>
              <a:buSzTx/>
              <a:buFont typeface="Wingdings" panose="05000000000000000000" pitchFamily="2" charset="2"/>
              <a:buChar char="Ø"/>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进程不存在</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：进程退出</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81405" marR="0" lvl="1" indent="-263525"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altLang="en-US"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自身</a:t>
            </a:r>
            <a:r>
              <a:rPr kumimoji="0" lang="en-US" alt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代码缺陷</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：例如异常判断不足，资源不足</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81405" marR="0" lvl="1" indent="-263525"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en-US" alt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硬件故障</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：进程的运行依赖硬件（例如存储进程依赖硬盘）</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81405" marR="0" lvl="1" indent="-263525"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en-US" alt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主动退出</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：人为或者其他程序主动杀死进程</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646430"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Ø"/>
              <a:defRPr/>
            </a:pP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进程不存在</a:t>
            </a:r>
            <a:r>
              <a:rPr lang="zh-CN" altLang="en-US" sz="1400" b="1" noProof="0" dirty="0">
                <a:ln>
                  <a:noFill/>
                </a:ln>
                <a:effectLst/>
                <a:uLnTx/>
                <a:uFillTx/>
                <a:latin typeface="微软雅黑" panose="020B0503020204020204" pitchFamily="34" charset="-122"/>
                <a:ea typeface="微软雅黑" panose="020B0503020204020204" pitchFamily="34" charset="-122"/>
                <a:sym typeface="+mn-ea"/>
              </a:rPr>
              <a:t>：</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进程启动失败</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81405" marR="0" lvl="1" indent="-263525"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依赖的</a:t>
            </a:r>
            <a:r>
              <a:rPr kumimoji="0" lang="en-US" alt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外部条件不满足</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81405" marR="0" lvl="1" indent="-263525"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en-US" alt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程序文件损坏</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配置文件错误</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646430"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Ø"/>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进程不工作</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：进程从外面看处于运行状态，但是无法实际处理既定任务，包含进程</a:t>
            </a:r>
            <a:r>
              <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D</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Z</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T</a:t>
            </a:r>
            <a:r>
              <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状态</a:t>
            </a:r>
            <a:endParaRPr kumimoji="0" lang="zh-CN" altLang="en-US"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81405" marR="0" lvl="1" indent="-263525"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en-US" alt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死锁</a:t>
            </a:r>
            <a:r>
              <a:rPr kumimoji="0" lang="zh-CN" altLang="en-US"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、死循环</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81405" marR="0" lvl="1" indent="-263525"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en-US" alt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永久等待</a:t>
            </a:r>
            <a:r>
              <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（D状态）</a:t>
            </a:r>
            <a:r>
              <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en-US" alt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不调度</a:t>
            </a:r>
            <a:endParaRPr kumimoji="0" lang="en-US" alt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646430"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Ø"/>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进程不稳定</a:t>
            </a:r>
            <a:r>
              <a:rPr kumimoji="0" lang="zh-CN" altLang="en-US" sz="1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重启，反复重启，反复出</a:t>
            </a:r>
            <a:r>
              <a:rPr kumimoji="0" lang="en-US" altLang="zh-CN"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Core</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81405" marR="0" lvl="1" indent="-263525"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altLang="en-US"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自身代码缺陷、软件狗缺陷</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081405" marR="0" lvl="1" indent="-263525"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altLang="en-US"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主动出core</a:t>
            </a:r>
            <a:endParaRPr kumimoji="0" lang="zh-CN" altLang="en-US"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5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7651"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7652"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7653"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服务故障容错</a:t>
            </a:r>
            <a:endParaRPr lang="zh-CN" altLang="en-US" sz="3600" dirty="0">
              <a:latin typeface="Arial" panose="020B0604020202020204" pitchFamily="34" charset="0"/>
            </a:endParaRPr>
          </a:p>
        </p:txBody>
      </p:sp>
      <p:sp>
        <p:nvSpPr>
          <p:cNvPr id="21510" name="文本框 8"/>
          <p:cNvSpPr txBox="1">
            <a:spLocks noChangeArrowheads="1"/>
          </p:cNvSpPr>
          <p:nvPr/>
        </p:nvSpPr>
        <p:spPr bwMode="auto">
          <a:xfrm>
            <a:off x="50800" y="809625"/>
            <a:ext cx="11245850" cy="5077460"/>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进程故障检测与上报</a:t>
            </a:r>
            <a:r>
              <a:rPr kumimoji="0" lang="zh-CN" sz="16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通过</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软件狗</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来实现的，检测方法主要包含如下两大类：</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用</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操作系统</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的命令</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查询</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进程的状态：可以检测进程退出，进程D状态，进程Z状态，进程T状态等故障</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软件狗与进程之间的</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心跳</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心跳消息，信号量，返回码</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等）：软件狗和进程之间进行</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信息交互（文件、共享内存、管道等）</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，软件狗通过进程返回的信息来判断进程的状态。可以用来判断进程退出、进程挂死（死循环、死锁）等故障。通过心跳这种方式可以有</a:t>
            </a:r>
            <a:r>
              <a:rPr kumimoji="0" lang="en-US" alt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3</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种实现机制，</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257300" marR="0" lvl="2" indent="-342900"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进程中有</a:t>
            </a:r>
            <a:r>
              <a:rPr kumimoji="0" 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独立</a:t>
            </a: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的</a:t>
            </a:r>
            <a:r>
              <a:rPr kumimoji="0" 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心跳线程</a:t>
            </a: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来发送心跳：这种方式可以避免因为业务繁忙导致心跳阻塞，但是会造成少判，</a:t>
            </a:r>
            <a:endPar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257300" marR="0" lvl="2" indent="-342900"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由</a:t>
            </a:r>
            <a:r>
              <a:rPr kumimoji="0" 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业务线程</a:t>
            </a: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直接</a:t>
            </a:r>
            <a:r>
              <a:rPr kumimoji="0" 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发送心跳</a:t>
            </a: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：这种方式会发生业务繁忙而造成心跳阻塞，从而会造成误判，在分布式集群容易造成雪崩效应</a:t>
            </a:r>
            <a:endPar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1257300" marR="0" lvl="2" indent="-342900" algn="l" defTabSz="914400" rtl="0" eaLnBrk="0" fontAlgn="base" latinLnBrk="0" hangingPunct="0">
              <a:lnSpc>
                <a:spcPct val="200000"/>
              </a:lnSpc>
              <a:spcBef>
                <a:spcPct val="0"/>
              </a:spcBef>
              <a:spcAft>
                <a:spcPct val="0"/>
              </a:spcAft>
              <a:buClrTx/>
              <a:buSzTx/>
              <a:buFont typeface="Wingdings" panose="05000000000000000000" charset="0"/>
              <a:buChar char="u"/>
              <a:defRPr/>
            </a:pP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业务线程在</a:t>
            </a:r>
            <a:r>
              <a:rPr kumimoji="0" 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业务</a:t>
            </a: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处理</a:t>
            </a:r>
            <a:r>
              <a:rPr kumimoji="0" 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过程</a:t>
            </a: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中进行</a:t>
            </a:r>
            <a:r>
              <a:rPr kumimoji="0" 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打点</a:t>
            </a:r>
            <a:r>
              <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：独立的心跳线程或者软件狗直接读取打点信息进行判断，这种方式的好处在于只要在处理业务就会有打点信息，不会因为业务繁忙而导致无法发送心跳，但是也存在不足（没有业务的时候，也要主动打点）。</a:t>
            </a:r>
            <a:r>
              <a:rPr kumimoji="0" lang="zh-CN" sz="12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推荐此方案</a:t>
            </a:r>
            <a:endParaRPr kumimoji="0" lang="zh-CN" sz="12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无论是哪种方式，都是连续探测N个周期（一般情况下至少3个周期），大于N/2或者全部都无心跳或者出于某种状态，才认为是故障，不能仅靠一次探测结果就做出判断。比如每隔1秒检测一次心跳，连续3次，出现2次及以上无心跳则认为故障。</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对于</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无法</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通过软件狗</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恢复</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的</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故障</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（进程无法启动、进程反复重启、进程D状态等），则需要</a:t>
            </a:r>
            <a:r>
              <a:rPr kumimoji="0" lang="zh-CN"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上报进程故障告警</a:t>
            </a:r>
            <a:r>
              <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，进行人工处理。</a:t>
            </a:r>
            <a:endParaRPr kumimoji="0" lang="zh-CN" sz="1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867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867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867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服务故障容错</a:t>
            </a:r>
            <a:endParaRPr lang="zh-CN" altLang="en-US" sz="3600" dirty="0">
              <a:latin typeface="Arial" panose="020B0604020202020204" pitchFamily="34" charset="0"/>
            </a:endParaRPr>
          </a:p>
        </p:txBody>
      </p:sp>
      <p:sp>
        <p:nvSpPr>
          <p:cNvPr id="21510" name="文本框 8"/>
          <p:cNvSpPr txBox="1">
            <a:spLocks noChangeArrowheads="1"/>
          </p:cNvSpPr>
          <p:nvPr/>
        </p:nvSpPr>
        <p:spPr bwMode="auto">
          <a:xfrm>
            <a:off x="50800" y="809625"/>
            <a:ext cx="11245850" cy="4523105"/>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altLang="en-US" sz="18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进程的故障自动恢复：</a:t>
            </a:r>
            <a:endParaRPr kumimoji="0" lang="zh-CN" altLang="en-US" sz="18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主要通过</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重启进程</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的方式进行恢复（D状态一般通过重启主机或者将D状态修改为其他的状态然后再重启）</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软件狗对进程的重启要适度，既要避免因为反复重启引发的资源浪费，又要避免进程可以启动但是被搁置未启动</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重启失败</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则需要通过</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空间冗余</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机制在</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异地</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（另外的节点上）进行</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业务恢复，</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上报进程故障告警，通知人工介入进行处理</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如果某个进程在一定时间（例如1小时）内发生</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多次退出</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或者反复</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重启</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，要将该进程从系统中</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隔离</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出去，通过空间冗余机制在异地进行业务恢复。并同时上报进程故障告警。 </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不</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建议</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主动出Core</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（主动退出）以避免进程重启而造成业务影响以及引发次生故障（</a:t>
            </a:r>
            <a:r>
              <a:rPr kumimoji="0" lang="en-US" altLang="zh-CN"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CPU</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过载，内存耗尽）</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进程亚健康</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是基于业务角度进行判断而非基于进程自身角度，所以是通过周边的服务的服务质量感知进行判断的，如果周边的多个服务都认为某个服务A对业务响应缓慢达到一定的程度（具体的阈值由各业务设定），则认为A服务处于亚健康状态，一般由系统级可靠性服务对进程A进行</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隔离，</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避免对业务的持续影响。</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867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867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867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网络故障容错</a:t>
            </a:r>
            <a:endParaRPr lang="zh-CN" altLang="en-US" sz="3600" dirty="0">
              <a:latin typeface="Arial" panose="020B0604020202020204" pitchFamily="34" charset="0"/>
            </a:endParaRPr>
          </a:p>
        </p:txBody>
      </p:sp>
      <p:sp>
        <p:nvSpPr>
          <p:cNvPr id="21510" name="文本框 8"/>
          <p:cNvSpPr txBox="1">
            <a:spLocks noChangeArrowheads="1"/>
          </p:cNvSpPr>
          <p:nvPr/>
        </p:nvSpPr>
        <p:spPr bwMode="auto">
          <a:xfrm>
            <a:off x="50800" y="809625"/>
            <a:ext cx="11245850" cy="4276725"/>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R="0" lvl="0" algn="l" defTabSz="914400" rtl="0" eaLnBrk="0" fontAlgn="base" latinLnBrk="0" hangingPunct="0">
              <a:lnSpc>
                <a:spcPct val="200000"/>
              </a:lnSpc>
              <a:spcBef>
                <a:spcPct val="0"/>
              </a:spcBef>
              <a:spcAft>
                <a:spcPct val="0"/>
              </a:spcAft>
              <a:buClrTx/>
              <a:buSzTx/>
              <a:buFont typeface="Wingdings" panose="05000000000000000000" pitchFamily="2" charset="2"/>
              <a:defRPr/>
            </a:pPr>
            <a:r>
              <a:rPr kumimoji="0" lang="zh-CN" altLang="en-US" sz="20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网络故障场景分析：</a:t>
            </a:r>
            <a:endParaRPr kumimoji="0" lang="zh-CN" altLang="en-US" sz="20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altLang="en-US" sz="16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从网络通信连接的角度来看，主要表现为</a:t>
            </a:r>
            <a:r>
              <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网络连接中断、闪断、环路，网络通信丢包、延时、错包、降速、乱序、抖动单通、中断、网速协商失败</a:t>
            </a:r>
            <a:r>
              <a:rPr kumimoji="0" lang="zh-CN" altLang="en-US" sz="16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等等。产生这些故障的通用原因主要有：</a:t>
            </a:r>
            <a:endParaRPr kumimoji="0" lang="zh-CN" altLang="en-US" sz="18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网卡</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：网卡硬件自身故障，网卡驱动故障（例如无法发包）</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网线/光纤</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（含光模块）：网线/光纤（光模块）自身故障/损坏（折断等），网线/光纤（光模块）和网卡或者交换机端口之间没有插稳（接触不良）</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交换机原因</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：交换机端口故障，交换机自身故障（重启，损坏，卡慢等等）</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主机或者服务</a:t>
            </a:r>
            <a:r>
              <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：主机或者服务发生拥塞，处理缓慢</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noProof="0" dirty="0">
                <a:ln>
                  <a:noFill/>
                </a:ln>
                <a:effectLst/>
                <a:uLnTx/>
                <a:uFillTx/>
                <a:latin typeface="微软雅黑" panose="020B0503020204020204" pitchFamily="34" charset="-122"/>
                <a:ea typeface="微软雅黑" panose="020B0503020204020204" pitchFamily="34" charset="-122"/>
                <a:sym typeface="+mn-ea"/>
              </a:rPr>
              <a:t>网络物理连接错误或者网络路由配置错误</a:t>
            </a:r>
            <a:endParaRPr kumimoji="0" lang="zh-CN" altLang="en-US" sz="1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867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867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867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网络故障容错</a:t>
            </a:r>
            <a:endParaRPr lang="zh-CN" altLang="en-US" sz="3600" dirty="0">
              <a:latin typeface="Arial" panose="020B0604020202020204" pitchFamily="34" charset="0"/>
            </a:endParaRPr>
          </a:p>
        </p:txBody>
      </p:sp>
      <p:sp>
        <p:nvSpPr>
          <p:cNvPr id="21510" name="文本框 8"/>
          <p:cNvSpPr txBox="1">
            <a:spLocks noChangeArrowheads="1"/>
          </p:cNvSpPr>
          <p:nvPr/>
        </p:nvSpPr>
        <p:spPr bwMode="auto">
          <a:xfrm>
            <a:off x="50800" y="601980"/>
            <a:ext cx="11245850" cy="5692775"/>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R="0" lvl="0" algn="l" defTabSz="914400" rtl="0" eaLnBrk="0" fontAlgn="base" latinLnBrk="0" hangingPunct="0">
              <a:lnSpc>
                <a:spcPct val="200000"/>
              </a:lnSpc>
              <a:spcBef>
                <a:spcPct val="0"/>
              </a:spcBef>
              <a:spcAft>
                <a:spcPct val="0"/>
              </a:spcAft>
              <a:buClrTx/>
              <a:buSzTx/>
              <a:buFont typeface="Wingdings" panose="05000000000000000000" pitchFamily="2" charset="2"/>
              <a:defRPr/>
            </a:pPr>
            <a:r>
              <a:rPr kumimoji="0" lang="zh-CN" altLang="en-US" sz="20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网络故障检测恢复机制：</a:t>
            </a:r>
            <a:endParaRPr kumimoji="0" lang="zh-CN" altLang="en-US" sz="20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网络连接中断</a:t>
            </a:r>
            <a:r>
              <a:rPr kumimoji="0" lang="zh-CN" altLang="en-US"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a:t>
            </a:r>
            <a:endParaRPr kumimoji="0" lang="zh-CN" altLang="en-US"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大部分通过Linux自带的</a:t>
            </a:r>
            <a:r>
              <a:rPr kumimoji="0" lang="en-US" altLang="zh-CN"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B</a:t>
            </a: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ond机制实现，少部分是通过自研网络模块实现</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网口挂死导致的中断需要单独检测和恢复</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网络连接闪断：</a:t>
            </a:r>
            <a:endPar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原生</a:t>
            </a:r>
            <a:r>
              <a:rPr kumimoji="0" lang="en-US" altLang="zh-CN"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B</a:t>
            </a: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ond机制无能为力， 需要自研检测与恢复机制，例如在一定的周期内统计网口DOWN-UP的次数，当该统计值超过一定的阈值的时候，则认为有闪断发生，</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主动关闭</a:t>
            </a: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发生</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闪断</a:t>
            </a: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的</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网口</a:t>
            </a: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使其触发bond冗余切换机制。同时上报网络连接闪断告警。</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buClrTx/>
              <a:buSzTx/>
              <a:buFont typeface="Wingdings" panose="05000000000000000000" charset="0"/>
              <a:buChar char="ü"/>
              <a:defRPr/>
            </a:pP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如果</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Bond</a:t>
            </a: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内的两个网络连接都发生了</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闪断</a:t>
            </a: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，则按照</a:t>
            </a: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主机级亚健康</a:t>
            </a:r>
            <a:r>
              <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进行恢复</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p"/>
              <a:defRPr/>
            </a:pPr>
            <a:r>
              <a:rPr lang="zh-CN" altLang="en-US" sz="16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网络连接环路 ：</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对这种故障的容错方法有两个方面：</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预防：</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在网络连接或者配置的时候进行环路检测并阻止</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800100" marR="0" lvl="1" indent="-34290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自保：</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应用程序在发生网络环路的时候，可以不正常通信，但不产生破坏性，在网络环路解除后能够立刻恢复到网络环路前的状态</a:t>
            </a:r>
            <a:endParaRPr lang="zh-CN" altLang="en-US" sz="1400" noProof="0" dirty="0">
              <a:ln>
                <a:noFill/>
              </a:ln>
              <a:effectLst/>
              <a:uLnTx/>
              <a:uFillTx/>
              <a:latin typeface="微软雅黑" panose="020B0503020204020204" pitchFamily="34" charset="-122"/>
              <a:ea typeface="微软雅黑" panose="020B0503020204020204" pitchFamily="34" charset="-122"/>
              <a:sym typeface="+mn-ea"/>
            </a:endParaRPr>
          </a:p>
          <a:p>
            <a:pPr marL="800100" marR="0" lvl="1" indent="-342900" algn="l" defTabSz="914400" rtl="0" eaLnBrk="0" fontAlgn="base" latinLnBrk="0" hangingPunct="0">
              <a:lnSpc>
                <a:spcPct val="200000"/>
              </a:lnSpc>
              <a:buClrTx/>
              <a:buSzTx/>
              <a:buFont typeface="Wingdings" panose="05000000000000000000" charset="0"/>
              <a:buChar char="ü"/>
              <a:defRPr/>
            </a:pPr>
            <a:r>
              <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破环：</a:t>
            </a:r>
            <a:endParaRPr kumimoji="0" lang="zh-CN" altLang="en-US" sz="14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867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867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867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网络故障容错</a:t>
            </a:r>
            <a:endParaRPr lang="zh-CN" altLang="en-US" sz="3600" dirty="0">
              <a:latin typeface="Arial" panose="020B0604020202020204" pitchFamily="34" charset="0"/>
            </a:endParaRPr>
          </a:p>
        </p:txBody>
      </p:sp>
      <p:sp>
        <p:nvSpPr>
          <p:cNvPr id="21510" name="文本框 8"/>
          <p:cNvSpPr txBox="1">
            <a:spLocks noChangeArrowheads="1"/>
          </p:cNvSpPr>
          <p:nvPr/>
        </p:nvSpPr>
        <p:spPr bwMode="auto">
          <a:xfrm>
            <a:off x="50800" y="740410"/>
            <a:ext cx="11245850" cy="5569585"/>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R="0" lvl="0" algn="l" defTabSz="914400" rtl="0" eaLnBrk="0" fontAlgn="base" latinLnBrk="0" hangingPunct="0">
              <a:lnSpc>
                <a:spcPct val="200000"/>
              </a:lnSpc>
              <a:spcBef>
                <a:spcPct val="0"/>
              </a:spcBef>
              <a:spcAft>
                <a:spcPct val="0"/>
              </a:spcAft>
              <a:buClrTx/>
              <a:buSzTx/>
              <a:buFont typeface="Wingdings" panose="05000000000000000000" pitchFamily="2" charset="2"/>
              <a:defRPr/>
            </a:pPr>
            <a:r>
              <a:rPr kumimoji="0" lang="zh-CN" altLang="en-US" sz="20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rPr>
              <a:t>网络故障检测恢复机制：</a:t>
            </a:r>
            <a:endParaRPr kumimoji="0" lang="zh-CN" altLang="en-US" sz="20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a:p>
            <a:pPr marL="342900" marR="0" lvl="0" indent="-342900" algn="l" defTabSz="914400" rtl="0" eaLnBrk="0" fontAlgn="base" latinLnBrk="0" hangingPunct="0">
              <a:lnSpc>
                <a:spcPct val="200000"/>
              </a:lnSpc>
              <a:buClrTx/>
              <a:buSzTx/>
              <a:buFont typeface="Wingdings" panose="05000000000000000000" pitchFamily="2" charset="2"/>
              <a:buChar char="p"/>
              <a:defRPr/>
            </a:pPr>
            <a:r>
              <a:rPr lang="zh-CN" altLang="en-US" sz="16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 网络通信丢包</a:t>
            </a:r>
            <a:endPar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原生的</a:t>
            </a:r>
            <a:r>
              <a:rPr lang="en-US" altLang="zh-CN" sz="1400" noProof="0" dirty="0">
                <a:ln>
                  <a:noFill/>
                </a:ln>
                <a:effectLst/>
                <a:uLnTx/>
                <a:uFillTx/>
                <a:latin typeface="微软雅黑" panose="020B0503020204020204" pitchFamily="34" charset="-122"/>
                <a:ea typeface="微软雅黑" panose="020B0503020204020204" pitchFamily="34" charset="-122"/>
                <a:sym typeface="+mn-ea"/>
              </a:rPr>
              <a:t>B</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ond机制无能为力， 需要自研检测与恢复机制，例如采用每个节点都向系统内的其他节点主动发送</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探测包</a:t>
            </a:r>
            <a:r>
              <a:rPr lang="zh-CN" altLang="en-US" sz="1400" noProof="0" dirty="0">
                <a:ln>
                  <a:noFill/>
                </a:ln>
                <a:solidFill>
                  <a:schemeClr val="tx1"/>
                </a:solidFill>
                <a:effectLst/>
                <a:uLnTx/>
                <a:uFillTx/>
                <a:latin typeface="微软雅黑" panose="020B0503020204020204" pitchFamily="34" charset="-122"/>
                <a:ea typeface="微软雅黑" panose="020B0503020204020204" pitchFamily="34" charset="-122"/>
                <a:sym typeface="+mn-ea"/>
              </a:rPr>
              <a:t>的方式</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当某个网口的丢包率达到一定的阈值，</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主动关闭</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发生</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丢包</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的</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网口</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，触发网络Bond自动切换机制。同时上报网络连接丢包告警。</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noProof="0" dirty="0">
                <a:ln>
                  <a:noFill/>
                </a:ln>
                <a:effectLst/>
                <a:uLnTx/>
                <a:uFillTx/>
                <a:latin typeface="微软雅黑" panose="020B0503020204020204" pitchFamily="34" charset="-122"/>
                <a:ea typeface="微软雅黑" panose="020B0503020204020204" pitchFamily="34" charset="-122"/>
                <a:sym typeface="+mn-ea"/>
              </a:rPr>
              <a:t>丢包的网络连接在故障自身修复后（人工修复或者自动恢复），重新加入到Bond组中继续提供服务</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如果是</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Bond</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内的两个网络连接都发生了</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丢包</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，则按照</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主机级亚健康</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进行恢复   </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noProof="0" dirty="0">
                <a:ln>
                  <a:noFill/>
                </a:ln>
                <a:effectLst/>
                <a:uLnTx/>
                <a:uFillTx/>
                <a:latin typeface="微软雅黑" panose="020B0503020204020204" pitchFamily="34" charset="-122"/>
                <a:ea typeface="微软雅黑" panose="020B0503020204020204" pitchFamily="34" charset="-122"/>
                <a:sym typeface="+mn-ea"/>
              </a:rPr>
              <a:t> 网络通信延时，网络通信错包，网络通信乱序，网络通信抖动，其故障检测与恢复机制同网络通信丢包。</a:t>
            </a:r>
            <a:endParaRPr lang="zh-CN" altLang="en-US" sz="1400" noProof="0" dirty="0">
              <a:ln>
                <a:noFill/>
              </a:ln>
              <a:effectLst/>
              <a:uLnTx/>
              <a:uFillTx/>
              <a:latin typeface="微软雅黑" panose="020B0503020204020204" pitchFamily="34" charset="-122"/>
              <a:ea typeface="微软雅黑" panose="020B0503020204020204" pitchFamily="34" charset="-122"/>
              <a:sym typeface="+mn-ea"/>
            </a:endParaRPr>
          </a:p>
          <a:p>
            <a:pPr marL="342900" marR="0" lvl="0" indent="-342900" algn="l" defTabSz="914400" rtl="0" eaLnBrk="0" fontAlgn="base" latinLnBrk="0" hangingPunct="0">
              <a:lnSpc>
                <a:spcPct val="200000"/>
              </a:lnSpc>
              <a:buClrTx/>
              <a:buSzTx/>
              <a:buFont typeface="Wingdings" panose="05000000000000000000" pitchFamily="2" charset="2"/>
              <a:buChar char="p"/>
              <a:defRPr/>
            </a:pPr>
            <a:r>
              <a:rPr lang="zh-CN" altLang="en-US" sz="16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网络通信降速</a:t>
            </a:r>
            <a:endParaRPr kumimoji="0" lang="zh-CN" altLang="en-US" sz="16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原生的</a:t>
            </a:r>
            <a:r>
              <a:rPr lang="en-US" altLang="zh-CN" sz="1400" noProof="0" dirty="0">
                <a:ln>
                  <a:noFill/>
                </a:ln>
                <a:effectLst/>
                <a:uLnTx/>
                <a:uFillTx/>
                <a:latin typeface="微软雅黑" panose="020B0503020204020204" pitchFamily="34" charset="-122"/>
                <a:ea typeface="微软雅黑" panose="020B0503020204020204" pitchFamily="34" charset="-122"/>
                <a:sym typeface="+mn-ea"/>
              </a:rPr>
              <a:t>B</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ond机制无能为力， 需要自研检测与恢复机制，例如</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检测协商好的最大速率，然后和系统的额定最大速率相比，如果前者小于后者，则认为某个网络通信连接发生了降速。</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主动关闭</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发生</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降速</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的</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网口</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其触发</a:t>
            </a:r>
            <a:r>
              <a:rPr lang="en-US" altLang="zh-CN" sz="1400" noProof="0" dirty="0">
                <a:ln>
                  <a:noFill/>
                </a:ln>
                <a:effectLst/>
                <a:uLnTx/>
                <a:uFillTx/>
                <a:latin typeface="微软雅黑" panose="020B0503020204020204" pitchFamily="34" charset="-122"/>
                <a:ea typeface="微软雅黑" panose="020B0503020204020204" pitchFamily="34" charset="-122"/>
                <a:sym typeface="+mn-ea"/>
              </a:rPr>
              <a:t>B</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ond冗余切换机制。同时上报网络连接降速告警</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742950" marR="0" lvl="1" indent="-28575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noProof="0" dirty="0">
                <a:ln>
                  <a:noFill/>
                </a:ln>
                <a:effectLst/>
                <a:uLnTx/>
                <a:uFillTx/>
                <a:latin typeface="微软雅黑" panose="020B0503020204020204" pitchFamily="34" charset="-122"/>
                <a:ea typeface="微软雅黑" panose="020B0503020204020204" pitchFamily="34" charset="-122"/>
                <a:sym typeface="+mn-ea"/>
              </a:rPr>
              <a:t>降速的网络连接在故障自身修复后（人工修复或者自动恢复），重新加入到Bond组中继续提供服务</a:t>
            </a:r>
            <a:endParaRPr lang="zh-CN" altLang="en-US" sz="1400" noProof="0" dirty="0">
              <a:ln>
                <a:noFill/>
              </a:ln>
              <a:effectLst/>
              <a:uLnTx/>
              <a:uFillTx/>
              <a:latin typeface="微软雅黑" panose="020B0503020204020204" pitchFamily="34" charset="-122"/>
              <a:ea typeface="微软雅黑" panose="020B0503020204020204" pitchFamily="34" charset="-122"/>
              <a:sym typeface="+mn-ea"/>
            </a:endParaRPr>
          </a:p>
          <a:p>
            <a:pPr marL="742950" marR="0" lvl="1" indent="-285750" algn="l" defTabSz="914400" rtl="0" eaLnBrk="0" fontAlgn="base" latinLnBrk="0" hangingPunct="0">
              <a:lnSpc>
                <a:spcPct val="200000"/>
              </a:lnSpc>
              <a:spcBef>
                <a:spcPct val="0"/>
              </a:spcBef>
              <a:spcAft>
                <a:spcPct val="0"/>
              </a:spcAft>
              <a:buClrTx/>
              <a:buSzTx/>
              <a:buFont typeface="Wingdings" panose="05000000000000000000" charset="0"/>
              <a:buChar char="ü"/>
              <a:defRPr/>
            </a:pP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如果是</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Bond</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内的两个网络连接都发生了</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降速</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，则按照</a:t>
            </a:r>
            <a:r>
              <a:rPr lang="zh-CN" altLang="en-US" sz="1400" b="1" noProof="0" dirty="0">
                <a:ln>
                  <a:noFill/>
                </a:ln>
                <a:solidFill>
                  <a:srgbClr val="1D41D5"/>
                </a:solidFill>
                <a:effectLst/>
                <a:uLnTx/>
                <a:uFillTx/>
                <a:latin typeface="微软雅黑" panose="020B0503020204020204" pitchFamily="34" charset="-122"/>
                <a:ea typeface="微软雅黑" panose="020B0503020204020204" pitchFamily="34" charset="-122"/>
                <a:sym typeface="+mn-ea"/>
              </a:rPr>
              <a:t>主机级亚健康</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进行恢复 </a:t>
            </a:r>
            <a:r>
              <a:rPr lang="zh-CN" altLang="en-US" sz="1400" noProof="0" dirty="0">
                <a:ln>
                  <a:noFill/>
                </a:ln>
                <a:effectLst/>
                <a:uLnTx/>
                <a:uFillTx/>
                <a:latin typeface="微软雅黑" panose="020B0503020204020204" pitchFamily="34" charset="-122"/>
                <a:ea typeface="微软雅黑" panose="020B0503020204020204" pitchFamily="34" charset="-122"/>
                <a:sym typeface="+mn-ea"/>
              </a:rPr>
              <a:t> </a:t>
            </a:r>
            <a:endParaRPr kumimoji="0" lang="zh-CN" altLang="en-US" sz="1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资源故障容错</a:t>
            </a:r>
            <a:endParaRPr lang="zh-CN" altLang="en-US" sz="3600" dirty="0">
              <a:latin typeface="Arial" panose="020B0604020202020204" pitchFamily="34" charset="0"/>
            </a:endParaRPr>
          </a:p>
        </p:txBody>
      </p:sp>
      <p:sp>
        <p:nvSpPr>
          <p:cNvPr id="18" name="文本框 17"/>
          <p:cNvSpPr txBox="1"/>
          <p:nvPr/>
        </p:nvSpPr>
        <p:spPr>
          <a:xfrm>
            <a:off x="107950" y="1072198"/>
            <a:ext cx="11414125" cy="3999865"/>
          </a:xfrm>
          <a:prstGeom prst="rect">
            <a:avLst/>
          </a:prstGeom>
          <a:noFill/>
        </p:spPr>
        <p:txBody>
          <a:bodyPr wrap="square">
            <a:spAutoFit/>
          </a:bodyPr>
          <a:lstStyle/>
          <a:p>
            <a:pPr marL="24130" marR="0" indent="0" defTabSz="914400">
              <a:lnSpc>
                <a:spcPct val="15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defTabSz="914400">
              <a:lnSpc>
                <a:spcPct val="200000"/>
              </a:lnSpc>
              <a:buClrTx/>
              <a:buSzTx/>
              <a:buFont typeface="Wingdings" panose="05000000000000000000" charset="0"/>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CPU资源：</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CPU资源典型的故障是CPU过载/耗尽、CPU抢占、CPU不均衡</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CPU过载/耗尽</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139825" marR="0" lvl="2" indent="-1714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系统的业务量过大，超过了系统的最大处理能力</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139825" marR="0" lvl="2" indent="-1714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某些进程/服务非法/不合理的占用</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CPU抢占</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139825" marR="0" lvl="2" indent="-1714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同一个主机不同的进程/服务/虚拟机/容器等共用主机上的CPU资源</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139825" marR="0" lvl="2" indent="-1714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典型的问题例如安全类产品当数据面业务流量较大的时候会导致控制台（管理面）无法登陆</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CPU不均衡</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：多核多物理CPU的情况下，由于程序设计上没有充分利用多核的能力导致某些业务仅运行在某个/些CPU核上，导致某个CPU核发生过载，尽管其他的CPU核是空余的，但是仍然会造成业务中断</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资源故障容错</a:t>
            </a:r>
            <a:endParaRPr lang="zh-CN" altLang="en-US" sz="3600" dirty="0">
              <a:latin typeface="Arial" panose="020B0604020202020204" pitchFamily="34" charset="0"/>
            </a:endParaRPr>
          </a:p>
        </p:txBody>
      </p:sp>
      <p:sp>
        <p:nvSpPr>
          <p:cNvPr id="18" name="文本框 17"/>
          <p:cNvSpPr txBox="1"/>
          <p:nvPr/>
        </p:nvSpPr>
        <p:spPr>
          <a:xfrm>
            <a:off x="107950" y="795338"/>
            <a:ext cx="11414125" cy="3630930"/>
          </a:xfrm>
          <a:prstGeom prst="rect">
            <a:avLst/>
          </a:prstGeom>
          <a:noFill/>
        </p:spPr>
        <p:txBody>
          <a:bodyPr wrap="square">
            <a:spAutoFit/>
          </a:bodyPr>
          <a:lstStyle/>
          <a:p>
            <a:pPr marL="24130" marR="0" indent="0" defTabSz="914400">
              <a:lnSpc>
                <a:spcPct val="15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339725" marR="0" indent="-285750" algn="l" defTabSz="914400">
              <a:lnSpc>
                <a:spcPct val="200000"/>
              </a:lnSpc>
              <a:buClrTx/>
              <a:buSzTx/>
              <a:buFont typeface="Wingdings" panose="05000000000000000000" charset="0"/>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内存资源</a:t>
            </a:r>
            <a:r>
              <a:rPr kumimoji="0" lang="zh-CN" altLang="en-US" sz="16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内存资源的典型的故障有内存过载/耗尽，内存泄漏，内存越界、内存抢占等几个</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内存过载/耗尽</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139825" marR="0" lvl="2" indent="-1714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系统的业务量过大，超过了系统的最大处理能力，</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139825" marR="0" lvl="2" indent="-1714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某些进程/服务非法/不合理的占用</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139825" marR="0" lvl="2" indent="-1714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是某些进程/服务发生了内存泄漏</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内存抢占</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：同一个主机不同的进程/服务共用主机上的内存资源</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内存泄漏</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：指的是进程/服务申请的内存在使用后没有及时释放，导致这部分内存无法被使用。其产生的后果就是内存耗尽，产生OOM或者宕机</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内存越界</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：指的是某服务/进程所使用的内存区域被别的进程/服务所更改，从而造成进程/服务崩溃，内核崩溃，数据错乱等现象</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资源故障容错</a:t>
            </a:r>
            <a:endParaRPr lang="zh-CN" altLang="en-US" sz="3600" dirty="0">
              <a:latin typeface="Arial" panose="020B0604020202020204" pitchFamily="34" charset="0"/>
            </a:endParaRPr>
          </a:p>
        </p:txBody>
      </p:sp>
      <p:sp>
        <p:nvSpPr>
          <p:cNvPr id="18" name="文本框 17"/>
          <p:cNvSpPr txBox="1"/>
          <p:nvPr/>
        </p:nvSpPr>
        <p:spPr>
          <a:xfrm>
            <a:off x="107950" y="795338"/>
            <a:ext cx="11414125" cy="427672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defTabSz="914400">
              <a:lnSpc>
                <a:spcPct val="200000"/>
              </a:lnSpc>
              <a:buClrTx/>
              <a:buSzTx/>
              <a:buFont typeface="Wingdings" panose="05000000000000000000" charset="0"/>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网络资源</a:t>
            </a:r>
            <a:r>
              <a:rPr kumimoji="0" lang="zh-CN" altLang="en-US" sz="16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网络资源包括</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网络带宽，网络链接，网络配置信息</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等几类资源。网络带宽的典型故障同CPU类似，包含带宽过载，带宽抢占；网络链接的典型故障是网络链接过载/耗尽；网络配置信息主要是IP地址、MAC地址、主机名，其典型的故障是IP地址冲突，MAC地址冲突，主机名冲突</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带宽过载/耗尽</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：系统的网络流量过大，超过了系统的最大处理能力；某些进程/服务非法/不合理的占用</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带宽抢占</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：在同一个物理通道上运行多个网络平面（例如云这边的三网合一，四网合一等等）或者多种类型的网络消息</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网络链接过载</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：每个主机上的网络连接数（socket）是有限度的，当用完之后，就会造成网络无法建立连接，从而导致业务中断</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IP地址冲突</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：系统内部的各类IP地址发生了重复（也包括分配给客户使用的IP）；系统内部的IP地址和系统外部设备的IP地址发生了重复</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MAC地址冲突</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：同IP地址冲突</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主机名冲突</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：同IP地址冲突</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资源故障容错</a:t>
            </a:r>
            <a:endParaRPr lang="zh-CN" altLang="en-US" sz="3600" dirty="0">
              <a:latin typeface="Arial" panose="020B0604020202020204" pitchFamily="34" charset="0"/>
            </a:endParaRPr>
          </a:p>
        </p:txBody>
      </p:sp>
      <p:sp>
        <p:nvSpPr>
          <p:cNvPr id="18" name="文本框 17"/>
          <p:cNvSpPr txBox="1"/>
          <p:nvPr/>
        </p:nvSpPr>
        <p:spPr>
          <a:xfrm>
            <a:off x="107950" y="587693"/>
            <a:ext cx="11414125" cy="575437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defTabSz="914400">
              <a:lnSpc>
                <a:spcPct val="200000"/>
              </a:lnSpc>
              <a:buClrTx/>
              <a:buSzTx/>
              <a:buFont typeface="Wingdings" panose="05000000000000000000" charset="0"/>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存储资源</a:t>
            </a:r>
            <a:r>
              <a:rPr kumimoji="0" lang="zh-CN" altLang="en-US" sz="16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存储资源主要包含存储空间以及存储IO这两类。存储空间在系统里面主要表现为单硬盘的空间以及整个存储系统的空间。单硬盘的空间包含硬盘分区空间以及整个硬盘的空间（只有一个分区）。典型的故障模式就是硬盘分区满（过载），硬盘空间抢占，整个存储系统空间的故障也是存储空间满（过载）。存储IO在系统里面主要表现为单硬盘的IO，典型的故障就是硬盘IO过载，硬盘IO抢占。</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硬盘分区满</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指的是系统盘上的各个分区（例如日志分区，配置分区、根分区等）的使用空间达到饱和，主要是因为存放的文件没有及时清理所造成的。此处也包含特性的分区空间，例如数据库空间（EDS曾经发生过OCS的DB空间满导致业务全部中断的事故）</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硬盘空间抢占</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：指的是不同类型的数据放在硬盘上的同一个分区或者整个硬盘，那么其中一种类型的数据就有可能把整个分区的空间全部占完，从而造成其他类型的数据无法存放。</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硬盘空间满</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这里主要指的是分布式存储系统的数据盘，对于分布式存储系统而言，遵循木桶理论/短板效应，只要有一块盘满了，那个与这个硬盘在同一个故障域的其他硬盘也无法写入数据，从而造成整个存储（故障域）无法进行数据读写。</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存储空间满</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：针对一个储系统而言，包含我们的分布式存储以及阵列式的存储，存储空间满了之后就会造成数据无法写入，从而引发业务中断。</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硬盘IO过载</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：如同硬盘空间一样，每个硬盘的IO也是有上限的，当数据大量读写的时候，也会达到饱和，从而可能会导致数据读写阻塞/中断。</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硬盘IO抢占</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不同类型的业务需要对同一个硬盘进行访问的时候，就会发生IO抢占，可能就会产生某一种类型的业务占用较多的IO从而导致其他的业务得不到充分的IO。因此需要采用合适的隔离机制来将各个进程/服务所要使用的硬盘IO资源隔开（QoS机制）</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147"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6148" name="图片 8"/>
          <p:cNvPicPr>
            <a:picLocks noChangeAspect="1"/>
          </p:cNvPicPr>
          <p:nvPr/>
        </p:nvPicPr>
        <p:blipFill>
          <a:blip r:embed="rId1"/>
          <a:stretch>
            <a:fillRect/>
          </a:stretch>
        </p:blipFill>
        <p:spPr>
          <a:xfrm>
            <a:off x="9739313" y="101600"/>
            <a:ext cx="1706562" cy="590550"/>
          </a:xfrm>
          <a:prstGeom prst="rect">
            <a:avLst/>
          </a:prstGeom>
          <a:noFill/>
          <a:ln w="9525">
            <a:noFill/>
          </a:ln>
        </p:spPr>
      </p:pic>
      <p:sp>
        <p:nvSpPr>
          <p:cNvPr id="6149"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我们的对策</a:t>
            </a:r>
            <a:endParaRPr lang="zh-CN" altLang="en-US" sz="3600" dirty="0">
              <a:latin typeface="Arial" panose="020B0604020202020204" pitchFamily="34" charset="0"/>
            </a:endParaRPr>
          </a:p>
        </p:txBody>
      </p:sp>
      <p:sp>
        <p:nvSpPr>
          <p:cNvPr id="6150" name="文本框 28"/>
          <p:cNvSpPr txBox="1"/>
          <p:nvPr/>
        </p:nvSpPr>
        <p:spPr>
          <a:xfrm>
            <a:off x="190500" y="965200"/>
            <a:ext cx="5974080" cy="460375"/>
          </a:xfrm>
          <a:prstGeom prst="rect">
            <a:avLst/>
          </a:prstGeom>
          <a:noFill/>
          <a:ln w="9525">
            <a:noFill/>
          </a:ln>
        </p:spPr>
        <p:txBody>
          <a:bodyPr wrap="none">
            <a:spAutoFit/>
          </a:bodyPr>
          <a:p>
            <a:pPr algn="l">
              <a:buNone/>
            </a:pPr>
            <a:r>
              <a:rPr lang="zh-CN" altLang="en-US" sz="2400" dirty="0">
                <a:latin typeface="微软雅黑" panose="020B0503020204020204" pitchFamily="34" charset="-122"/>
                <a:ea typeface="微软雅黑" panose="020B0503020204020204" pitchFamily="34" charset="-122"/>
                <a:sym typeface="等线" panose="02010600030101010101" pitchFamily="2" charset="-122"/>
              </a:rPr>
              <a:t>可靠性设计核心理念：</a:t>
            </a:r>
            <a:r>
              <a:rPr lang="zh-CN" altLang="en-US" sz="2400"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故障管理，</a:t>
            </a:r>
            <a:r>
              <a:rPr lang="zh-CN" altLang="en-US" sz="2400"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冗余设计</a:t>
            </a:r>
            <a:endParaRPr lang="zh-CN" altLang="en-US" sz="2400"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endParaRPr>
          </a:p>
        </p:txBody>
      </p:sp>
      <p:grpSp>
        <p:nvGrpSpPr>
          <p:cNvPr id="6151" name="组合 22"/>
          <p:cNvGrpSpPr/>
          <p:nvPr/>
        </p:nvGrpSpPr>
        <p:grpSpPr>
          <a:xfrm>
            <a:off x="3122613" y="1427163"/>
            <a:ext cx="7762875" cy="4298950"/>
            <a:chOff x="2214563" y="1529568"/>
            <a:chExt cx="7762874" cy="4298952"/>
          </a:xfrm>
        </p:grpSpPr>
        <p:sp>
          <p:nvSpPr>
            <p:cNvPr id="6154" name="AutoShape 3"/>
            <p:cNvSpPr/>
            <p:nvPr/>
          </p:nvSpPr>
          <p:spPr>
            <a:xfrm>
              <a:off x="2940049" y="3305981"/>
              <a:ext cx="977900" cy="825500"/>
            </a:xfrm>
            <a:prstGeom prst="flowChartProcess">
              <a:avLst/>
            </a:prstGeom>
            <a:solidFill>
              <a:srgbClr val="99CCFF"/>
            </a:solidFill>
            <a:ln w="9525" cap="flat" cmpd="sng">
              <a:solidFill>
                <a:schemeClr val="tx1"/>
              </a:solidFill>
              <a:prstDash val="solid"/>
              <a:miter/>
              <a:headEnd type="none" w="med" len="med"/>
              <a:tailEnd type="none" w="med" len="med"/>
            </a:ln>
          </p:spPr>
          <p:txBody>
            <a:bodyPr wrap="none" lIns="90170" tIns="46990" rIns="90170" bIns="46990" anchor="ctr" anchorCtr="0"/>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故障</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检测</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p:txBody>
        </p:sp>
        <p:sp>
          <p:nvSpPr>
            <p:cNvPr id="6155" name="AutoShape 4"/>
            <p:cNvSpPr/>
            <p:nvPr/>
          </p:nvSpPr>
          <p:spPr>
            <a:xfrm>
              <a:off x="4808538" y="3305981"/>
              <a:ext cx="984250" cy="822325"/>
            </a:xfrm>
            <a:prstGeom prst="flowChartProcess">
              <a:avLst/>
            </a:prstGeom>
            <a:solidFill>
              <a:srgbClr val="99CCFF"/>
            </a:solidFill>
            <a:ln w="9525" cap="flat" cmpd="sng">
              <a:solidFill>
                <a:schemeClr val="tx1"/>
              </a:solidFill>
              <a:prstDash val="solid"/>
              <a:bevel/>
              <a:headEnd type="none" w="med" len="med"/>
              <a:tailEnd type="none" w="med" len="med"/>
            </a:ln>
          </p:spPr>
          <p:txBody>
            <a:bodyPr wrap="none" lIns="90170" tIns="46990" rIns="90170" bIns="46990" anchor="ctr" anchorCtr="0"/>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故障</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定位</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p:txBody>
        </p:sp>
        <p:sp>
          <p:nvSpPr>
            <p:cNvPr id="6156" name="AutoShape 5"/>
            <p:cNvSpPr/>
            <p:nvPr/>
          </p:nvSpPr>
          <p:spPr>
            <a:xfrm>
              <a:off x="7075488" y="1529568"/>
              <a:ext cx="968375" cy="822325"/>
            </a:xfrm>
            <a:prstGeom prst="flowChartProcess">
              <a:avLst/>
            </a:prstGeom>
            <a:solidFill>
              <a:srgbClr val="99CCFF"/>
            </a:solidFill>
            <a:ln w="9525" cap="flat" cmpd="sng">
              <a:solidFill>
                <a:schemeClr val="tx1"/>
              </a:solidFill>
              <a:prstDash val="solid"/>
              <a:bevel/>
              <a:headEnd type="none" w="med" len="med"/>
              <a:tailEnd type="none" w="med" len="med"/>
            </a:ln>
          </p:spPr>
          <p:txBody>
            <a:bodyPr wrap="none" lIns="90170" tIns="46990" rIns="90170" bIns="46990" anchor="ctr" anchorCtr="0"/>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故障</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上报</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p:txBody>
        </p:sp>
        <p:sp>
          <p:nvSpPr>
            <p:cNvPr id="6157" name="AutoShape 6"/>
            <p:cNvSpPr/>
            <p:nvPr/>
          </p:nvSpPr>
          <p:spPr>
            <a:xfrm>
              <a:off x="7092950" y="3302806"/>
              <a:ext cx="968375" cy="825500"/>
            </a:xfrm>
            <a:prstGeom prst="flowChartProcess">
              <a:avLst/>
            </a:prstGeom>
            <a:solidFill>
              <a:srgbClr val="99CCFF"/>
            </a:solidFill>
            <a:ln w="9525" cap="flat" cmpd="sng">
              <a:solidFill>
                <a:schemeClr val="tx1"/>
              </a:solidFill>
              <a:prstDash val="solid"/>
              <a:miter/>
              <a:headEnd type="none" w="med" len="med"/>
              <a:tailEnd type="none" w="med" len="med"/>
            </a:ln>
          </p:spPr>
          <p:txBody>
            <a:bodyPr wrap="none" lIns="90170" tIns="46990" rIns="90170" bIns="46990" anchor="ctr" anchorCtr="0"/>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故障</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恢复</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p:txBody>
        </p:sp>
        <p:sp>
          <p:nvSpPr>
            <p:cNvPr id="6158" name="AutoShape 7"/>
            <p:cNvSpPr/>
            <p:nvPr/>
          </p:nvSpPr>
          <p:spPr>
            <a:xfrm>
              <a:off x="7075488" y="5031595"/>
              <a:ext cx="1003300" cy="796925"/>
            </a:xfrm>
            <a:prstGeom prst="flowChartProcess">
              <a:avLst/>
            </a:prstGeom>
            <a:solidFill>
              <a:srgbClr val="99CCFF"/>
            </a:solidFill>
            <a:ln w="9525" cap="flat" cmpd="sng">
              <a:solidFill>
                <a:schemeClr val="tx1"/>
              </a:solidFill>
              <a:prstDash val="solid"/>
              <a:miter/>
              <a:headEnd type="none" w="med" len="med"/>
              <a:tailEnd type="none" w="med" len="med"/>
            </a:ln>
          </p:spPr>
          <p:txBody>
            <a:bodyPr wrap="none" lIns="90170" tIns="46990" rIns="90170" bIns="46990" anchor="ctr" anchorCtr="0"/>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故障</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修复</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p:txBody>
        </p:sp>
        <p:sp>
          <p:nvSpPr>
            <p:cNvPr id="6159" name="AutoShape 8"/>
            <p:cNvSpPr/>
            <p:nvPr/>
          </p:nvSpPr>
          <p:spPr>
            <a:xfrm>
              <a:off x="8450265" y="1581955"/>
              <a:ext cx="790575" cy="717550"/>
            </a:xfrm>
            <a:prstGeom prst="wedgeRoundRectCallout">
              <a:avLst>
                <a:gd name="adj1" fmla="val -100069"/>
                <a:gd name="adj2" fmla="val 1472"/>
                <a:gd name="adj3" fmla="val 16667"/>
              </a:avLst>
            </a:prstGeom>
            <a:solidFill>
              <a:srgbClr val="FF99CC"/>
            </a:solidFill>
            <a:ln w="9525" cap="flat" cmpd="sng">
              <a:solidFill>
                <a:schemeClr val="tx1"/>
              </a:solidFill>
              <a:prstDash val="solid"/>
              <a:miter/>
              <a:headEnd type="none" w="med" len="med"/>
              <a:tailEnd type="none" w="med" len="med"/>
            </a:ln>
          </p:spPr>
          <p:txBody>
            <a:bodyPr wrap="none" lIns="90170" tIns="46990" rIns="90170" bIns="46990" anchor="ctr" anchorCtr="0"/>
            <a:p>
              <a:pPr algn="ctr">
                <a:lnSpc>
                  <a:spcPct val="150000"/>
                </a:lnSpc>
                <a:buNone/>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告警</a:t>
              </a:r>
              <a:endParaRPr lang="en-US" altLang="zh-CN" sz="1400" dirty="0">
                <a:latin typeface="微软雅黑" panose="020B0503020204020204" pitchFamily="34" charset="-122"/>
                <a:ea typeface="微软雅黑" panose="020B0503020204020204" pitchFamily="34" charset="-122"/>
                <a:sym typeface="等线" panose="02010600030101010101" pitchFamily="2" charset="-122"/>
              </a:endParaRPr>
            </a:p>
          </p:txBody>
        </p:sp>
        <p:sp>
          <p:nvSpPr>
            <p:cNvPr id="6160" name="AutoShape 9"/>
            <p:cNvSpPr/>
            <p:nvPr/>
          </p:nvSpPr>
          <p:spPr>
            <a:xfrm>
              <a:off x="8450265" y="3719921"/>
              <a:ext cx="1523992" cy="705643"/>
            </a:xfrm>
            <a:prstGeom prst="wedgeRoundRectCallout">
              <a:avLst>
                <a:gd name="adj1" fmla="val -75014"/>
                <a:gd name="adj2" fmla="val -29870"/>
                <a:gd name="adj3" fmla="val 16667"/>
              </a:avLst>
            </a:prstGeom>
            <a:solidFill>
              <a:srgbClr val="FF99CC"/>
            </a:solidFill>
            <a:ln w="9525" cap="flat" cmpd="sng">
              <a:solidFill>
                <a:schemeClr val="tx1"/>
              </a:solidFill>
              <a:prstDash val="solid"/>
              <a:bevel/>
              <a:headEnd type="none" w="med" len="med"/>
              <a:tailEnd type="none" w="med" len="med"/>
            </a:ln>
          </p:spPr>
          <p:txBody>
            <a:bodyPr wrap="none" lIns="90170" tIns="46990" rIns="90170" bIns="46990" anchor="ctr" anchorCtr="0"/>
            <a:p>
              <a:pPr>
                <a:lnSpc>
                  <a:spcPct val="150000"/>
                </a:lnSpc>
                <a:buNone/>
              </a:pPr>
              <a:r>
                <a:rPr lang="zh-CN" altLang="en-US" sz="1400"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自动恢复</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：切换、</a:t>
              </a:r>
              <a:endParaRPr lang="en-US" altLang="zh-CN" sz="1400" dirty="0">
                <a:latin typeface="微软雅黑" panose="020B0503020204020204" pitchFamily="34" charset="-122"/>
                <a:ea typeface="微软雅黑" panose="020B0503020204020204" pitchFamily="34" charset="-122"/>
                <a:sym typeface="等线" panose="02010600030101010101" pitchFamily="2" charset="-122"/>
              </a:endParaRPr>
            </a:p>
            <a:p>
              <a:pPr>
                <a:lnSpc>
                  <a:spcPct val="150000"/>
                </a:lnSpc>
                <a:buNone/>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重试，重启等等</a:t>
              </a:r>
              <a:endParaRPr lang="en-US" altLang="zh-CN" sz="1400" dirty="0">
                <a:latin typeface="微软雅黑" panose="020B0503020204020204" pitchFamily="34" charset="-122"/>
                <a:ea typeface="微软雅黑" panose="020B0503020204020204" pitchFamily="34" charset="-122"/>
                <a:sym typeface="等线" panose="02010600030101010101" pitchFamily="2" charset="-122"/>
              </a:endParaRPr>
            </a:p>
          </p:txBody>
        </p:sp>
        <p:sp>
          <p:nvSpPr>
            <p:cNvPr id="6161" name="AutoShape 9"/>
            <p:cNvSpPr/>
            <p:nvPr/>
          </p:nvSpPr>
          <p:spPr>
            <a:xfrm>
              <a:off x="8450264" y="5077235"/>
              <a:ext cx="1523994" cy="705643"/>
            </a:xfrm>
            <a:prstGeom prst="wedgeRoundRectCallout">
              <a:avLst>
                <a:gd name="adj1" fmla="val -74597"/>
                <a:gd name="adj2" fmla="val 1366"/>
                <a:gd name="adj3" fmla="val 16667"/>
              </a:avLst>
            </a:prstGeom>
            <a:solidFill>
              <a:srgbClr val="FF99CC"/>
            </a:solidFill>
            <a:ln w="9525" cap="flat" cmpd="sng">
              <a:solidFill>
                <a:schemeClr val="tx1"/>
              </a:solidFill>
              <a:prstDash val="solid"/>
              <a:bevel/>
              <a:headEnd type="none" w="med" len="med"/>
              <a:tailEnd type="none" w="med" len="med"/>
            </a:ln>
          </p:spPr>
          <p:txBody>
            <a:bodyPr wrap="none" lIns="90170" tIns="46990" rIns="90170" bIns="46990" anchor="ctr" anchorCtr="0"/>
            <a:p>
              <a:pPr>
                <a:lnSpc>
                  <a:spcPct val="150000"/>
                </a:lnSpc>
                <a:buNone/>
              </a:pPr>
              <a:r>
                <a:rPr lang="zh-CN" altLang="en-US" sz="1400"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硬件</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：更换</a:t>
              </a:r>
              <a:endParaRPr lang="en-US" altLang="zh-CN" sz="1400" dirty="0">
                <a:latin typeface="微软雅黑" panose="020B0503020204020204" pitchFamily="34" charset="-122"/>
                <a:ea typeface="微软雅黑" panose="020B0503020204020204" pitchFamily="34" charset="-122"/>
                <a:sym typeface="等线" panose="02010600030101010101" pitchFamily="2" charset="-122"/>
              </a:endParaRPr>
            </a:p>
            <a:p>
              <a:pPr>
                <a:lnSpc>
                  <a:spcPct val="150000"/>
                </a:lnSpc>
                <a:buNone/>
              </a:pPr>
              <a:r>
                <a:rPr lang="zh-CN" altLang="en-US" sz="1400"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软件</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：升级</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p:txBody>
        </p:sp>
        <p:cxnSp>
          <p:nvCxnSpPr>
            <p:cNvPr id="6162" name="直接箭头连接符 2"/>
            <p:cNvCxnSpPr>
              <a:stCxn id="6154" idx="3"/>
              <a:endCxn id="6155" idx="1"/>
            </p:cNvCxnSpPr>
            <p:nvPr/>
          </p:nvCxnSpPr>
          <p:spPr>
            <a:xfrm flipV="1">
              <a:off x="3917949" y="3717144"/>
              <a:ext cx="890589" cy="1587"/>
            </a:xfrm>
            <a:prstGeom prst="straightConnector1">
              <a:avLst/>
            </a:prstGeom>
            <a:ln w="9525" cap="flat" cmpd="sng">
              <a:solidFill>
                <a:schemeClr val="tx1"/>
              </a:solidFill>
              <a:prstDash val="solid"/>
              <a:headEnd type="none" w="med" len="med"/>
              <a:tailEnd type="triangle" w="med" len="med"/>
            </a:ln>
          </p:spPr>
        </p:cxnSp>
        <p:cxnSp>
          <p:nvCxnSpPr>
            <p:cNvPr id="6163" name="直接箭头连接符 13"/>
            <p:cNvCxnSpPr>
              <a:stCxn id="6155" idx="3"/>
              <a:endCxn id="6156" idx="1"/>
            </p:cNvCxnSpPr>
            <p:nvPr/>
          </p:nvCxnSpPr>
          <p:spPr>
            <a:xfrm flipV="1">
              <a:off x="5792788" y="1940731"/>
              <a:ext cx="1282700" cy="1776413"/>
            </a:xfrm>
            <a:prstGeom prst="straightConnector1">
              <a:avLst/>
            </a:prstGeom>
            <a:ln w="9525" cap="flat" cmpd="sng">
              <a:solidFill>
                <a:schemeClr val="tx1"/>
              </a:solidFill>
              <a:prstDash val="solid"/>
              <a:headEnd type="none" w="med" len="med"/>
              <a:tailEnd type="triangle" w="med" len="med"/>
            </a:ln>
          </p:spPr>
        </p:cxnSp>
        <p:cxnSp>
          <p:nvCxnSpPr>
            <p:cNvPr id="6164" name="直接箭头连接符 15"/>
            <p:cNvCxnSpPr>
              <a:stCxn id="6155" idx="3"/>
              <a:endCxn id="6157" idx="1"/>
            </p:cNvCxnSpPr>
            <p:nvPr/>
          </p:nvCxnSpPr>
          <p:spPr>
            <a:xfrm flipV="1">
              <a:off x="5792788" y="3715556"/>
              <a:ext cx="1300162" cy="1588"/>
            </a:xfrm>
            <a:prstGeom prst="straightConnector1">
              <a:avLst/>
            </a:prstGeom>
            <a:ln w="9525" cap="flat" cmpd="sng">
              <a:solidFill>
                <a:schemeClr val="tx1"/>
              </a:solidFill>
              <a:prstDash val="solid"/>
              <a:headEnd type="none" w="med" len="med"/>
              <a:tailEnd type="triangle" w="med" len="med"/>
            </a:ln>
          </p:spPr>
        </p:cxnSp>
        <p:cxnSp>
          <p:nvCxnSpPr>
            <p:cNvPr id="6165" name="直接箭头连接符 21"/>
            <p:cNvCxnSpPr>
              <a:stCxn id="6157" idx="2"/>
              <a:endCxn id="6158" idx="0"/>
            </p:cNvCxnSpPr>
            <p:nvPr/>
          </p:nvCxnSpPr>
          <p:spPr>
            <a:xfrm>
              <a:off x="7577138" y="4128306"/>
              <a:ext cx="0" cy="903289"/>
            </a:xfrm>
            <a:prstGeom prst="straightConnector1">
              <a:avLst/>
            </a:prstGeom>
            <a:ln w="9525" cap="flat" cmpd="sng">
              <a:solidFill>
                <a:schemeClr val="tx1"/>
              </a:solidFill>
              <a:prstDash val="solid"/>
              <a:headEnd type="none" w="med" len="med"/>
              <a:tailEnd type="triangle" w="med" len="med"/>
            </a:ln>
          </p:spPr>
        </p:cxnSp>
        <p:sp>
          <p:nvSpPr>
            <p:cNvPr id="6166" name="AutoShape 9"/>
            <p:cNvSpPr/>
            <p:nvPr/>
          </p:nvSpPr>
          <p:spPr>
            <a:xfrm>
              <a:off x="8453442" y="2951175"/>
              <a:ext cx="1523995" cy="705643"/>
            </a:xfrm>
            <a:prstGeom prst="wedgeRoundRectCallout">
              <a:avLst>
                <a:gd name="adj1" fmla="val -76634"/>
                <a:gd name="adj2" fmla="val 23208"/>
                <a:gd name="adj3" fmla="val 16667"/>
              </a:avLst>
            </a:prstGeom>
            <a:solidFill>
              <a:srgbClr val="FF99CC"/>
            </a:solidFill>
            <a:ln w="9525" cap="flat" cmpd="sng">
              <a:solidFill>
                <a:schemeClr val="tx1"/>
              </a:solidFill>
              <a:prstDash val="solid"/>
              <a:bevel/>
              <a:headEnd type="none" w="med" len="med"/>
              <a:tailEnd type="none" w="med" len="med"/>
            </a:ln>
          </p:spPr>
          <p:txBody>
            <a:bodyPr wrap="none" lIns="90170" tIns="46990" rIns="90170" bIns="46990" anchor="ctr" anchorCtr="0"/>
            <a:p>
              <a:pPr>
                <a:lnSpc>
                  <a:spcPct val="150000"/>
                </a:lnSpc>
                <a:buNone/>
              </a:pPr>
              <a:r>
                <a:rPr lang="zh-CN" altLang="en-US" sz="1400" b="1" dirty="0">
                  <a:solidFill>
                    <a:srgbClr val="FF0000"/>
                  </a:solidFill>
                  <a:latin typeface="微软雅黑" panose="020B0503020204020204" pitchFamily="34" charset="-122"/>
                  <a:ea typeface="微软雅黑" panose="020B0503020204020204" pitchFamily="34" charset="-122"/>
                  <a:sym typeface="等线" panose="02010600030101010101" pitchFamily="2" charset="-122"/>
                </a:rPr>
                <a:t>人工恢复</a:t>
              </a: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：应急</a:t>
              </a:r>
              <a:endParaRPr lang="en-US" altLang="zh-CN" sz="1400" dirty="0">
                <a:latin typeface="微软雅黑" panose="020B0503020204020204" pitchFamily="34" charset="-122"/>
                <a:ea typeface="微软雅黑" panose="020B0503020204020204" pitchFamily="34" charset="-122"/>
                <a:sym typeface="等线" panose="02010600030101010101" pitchFamily="2" charset="-122"/>
              </a:endParaRPr>
            </a:p>
            <a:p>
              <a:pPr>
                <a:lnSpc>
                  <a:spcPct val="150000"/>
                </a:lnSpc>
                <a:buNone/>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处理</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p:txBody>
        </p:sp>
        <p:sp>
          <p:nvSpPr>
            <p:cNvPr id="6167" name="AutoShape 3"/>
            <p:cNvSpPr/>
            <p:nvPr/>
          </p:nvSpPr>
          <p:spPr>
            <a:xfrm>
              <a:off x="2940049" y="1744399"/>
              <a:ext cx="977900" cy="825500"/>
            </a:xfrm>
            <a:prstGeom prst="flowChartProcess">
              <a:avLst/>
            </a:prstGeom>
            <a:solidFill>
              <a:srgbClr val="99CCFF"/>
            </a:solidFill>
            <a:ln w="9525" cap="flat" cmpd="sng">
              <a:solidFill>
                <a:schemeClr val="tx1"/>
              </a:solidFill>
              <a:prstDash val="solid"/>
              <a:miter/>
              <a:headEnd type="none" w="med" len="med"/>
              <a:tailEnd type="none" w="med" len="med"/>
            </a:ln>
          </p:spPr>
          <p:txBody>
            <a:bodyPr wrap="none" lIns="90170" tIns="46990" rIns="90170" bIns="46990" anchor="ctr" anchorCtr="0"/>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故障</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预防</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p:txBody>
        </p:sp>
        <p:cxnSp>
          <p:nvCxnSpPr>
            <p:cNvPr id="6168" name="直接箭头连接符 30"/>
            <p:cNvCxnSpPr>
              <a:stCxn id="6167" idx="2"/>
              <a:endCxn id="6154" idx="0"/>
            </p:cNvCxnSpPr>
            <p:nvPr/>
          </p:nvCxnSpPr>
          <p:spPr>
            <a:xfrm>
              <a:off x="3428999" y="2569899"/>
              <a:ext cx="0" cy="736082"/>
            </a:xfrm>
            <a:prstGeom prst="straightConnector1">
              <a:avLst/>
            </a:prstGeom>
            <a:ln w="9525" cap="flat" cmpd="sng">
              <a:solidFill>
                <a:schemeClr val="tx1"/>
              </a:solidFill>
              <a:prstDash val="solid"/>
              <a:headEnd type="none" w="med" len="med"/>
              <a:tailEnd type="triangle" w="med" len="med"/>
            </a:ln>
          </p:spPr>
        </p:cxnSp>
        <p:cxnSp>
          <p:nvCxnSpPr>
            <p:cNvPr id="6169" name="直接箭头连接符 33"/>
            <p:cNvCxnSpPr>
              <a:endCxn id="6167" idx="1"/>
            </p:cNvCxnSpPr>
            <p:nvPr/>
          </p:nvCxnSpPr>
          <p:spPr>
            <a:xfrm>
              <a:off x="2214563" y="2157149"/>
              <a:ext cx="725486" cy="0"/>
            </a:xfrm>
            <a:prstGeom prst="straightConnector1">
              <a:avLst/>
            </a:prstGeom>
            <a:ln w="9525" cap="flat" cmpd="sng">
              <a:solidFill>
                <a:schemeClr val="tx1"/>
              </a:solidFill>
              <a:prstDash val="solid"/>
              <a:headEnd type="none" w="med" len="med"/>
              <a:tailEnd type="triangle" w="med" len="med"/>
            </a:ln>
          </p:spPr>
        </p:cxnSp>
        <p:cxnSp>
          <p:nvCxnSpPr>
            <p:cNvPr id="6170" name="直接箭头连接符 37"/>
            <p:cNvCxnSpPr>
              <a:endCxn id="6154" idx="1"/>
            </p:cNvCxnSpPr>
            <p:nvPr/>
          </p:nvCxnSpPr>
          <p:spPr>
            <a:xfrm>
              <a:off x="2214563" y="3715556"/>
              <a:ext cx="725486" cy="3175"/>
            </a:xfrm>
            <a:prstGeom prst="straightConnector1">
              <a:avLst/>
            </a:prstGeom>
            <a:ln w="9525" cap="flat" cmpd="sng">
              <a:solidFill>
                <a:schemeClr val="tx1"/>
              </a:solidFill>
              <a:prstDash val="solid"/>
              <a:headEnd type="none" w="med" len="med"/>
              <a:tailEnd type="triangle" w="med" len="med"/>
            </a:ln>
          </p:spPr>
        </p:cxnSp>
        <p:sp>
          <p:nvSpPr>
            <p:cNvPr id="6171" name="AutoShape 9"/>
            <p:cNvSpPr/>
            <p:nvPr/>
          </p:nvSpPr>
          <p:spPr>
            <a:xfrm>
              <a:off x="4297372" y="1677208"/>
              <a:ext cx="1006465" cy="957260"/>
            </a:xfrm>
            <a:prstGeom prst="wedgeRoundRectCallout">
              <a:avLst>
                <a:gd name="adj1" fmla="val -88792"/>
                <a:gd name="adj2" fmla="val 2958"/>
                <a:gd name="adj3" fmla="val 16667"/>
              </a:avLst>
            </a:prstGeom>
            <a:solidFill>
              <a:srgbClr val="FF99CC"/>
            </a:solidFill>
            <a:ln w="9525" cap="flat" cmpd="sng">
              <a:solidFill>
                <a:schemeClr val="tx1"/>
              </a:solidFill>
              <a:prstDash val="solid"/>
              <a:bevel/>
              <a:headEnd type="none" w="med" len="med"/>
              <a:tailEnd type="none" w="med" len="med"/>
            </a:ln>
          </p:spPr>
          <p:txBody>
            <a:bodyPr wrap="none" lIns="90170" tIns="46990" rIns="90170" bIns="46990" anchor="ctr" anchorCtr="0"/>
            <a:p>
              <a:pPr>
                <a:lnSpc>
                  <a:spcPct val="150000"/>
                </a:lnSpc>
                <a:buNone/>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人因差错</a:t>
              </a:r>
              <a:endParaRPr lang="en-US" altLang="zh-CN" sz="1400" dirty="0">
                <a:latin typeface="微软雅黑" panose="020B0503020204020204" pitchFamily="34" charset="-122"/>
                <a:ea typeface="微软雅黑" panose="020B0503020204020204" pitchFamily="34" charset="-122"/>
                <a:sym typeface="等线" panose="02010600030101010101" pitchFamily="2" charset="-122"/>
              </a:endParaRPr>
            </a:p>
            <a:p>
              <a:pPr>
                <a:lnSpc>
                  <a:spcPct val="150000"/>
                </a:lnSpc>
                <a:buNone/>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高危操作</a:t>
              </a:r>
              <a:endParaRPr lang="en-US" altLang="zh-CN" sz="1400" dirty="0">
                <a:latin typeface="微软雅黑" panose="020B0503020204020204" pitchFamily="34" charset="-122"/>
                <a:ea typeface="微软雅黑" panose="020B0503020204020204" pitchFamily="34" charset="-122"/>
                <a:sym typeface="等线" panose="02010600030101010101" pitchFamily="2" charset="-122"/>
              </a:endParaRPr>
            </a:p>
            <a:p>
              <a:pPr>
                <a:lnSpc>
                  <a:spcPct val="150000"/>
                </a:lnSpc>
                <a:buNone/>
              </a:pPr>
              <a:r>
                <a:rPr lang="zh-CN" altLang="en-US" sz="1400" dirty="0">
                  <a:latin typeface="微软雅黑" panose="020B0503020204020204" pitchFamily="34" charset="-122"/>
                  <a:ea typeface="微软雅黑" panose="020B0503020204020204" pitchFamily="34" charset="-122"/>
                  <a:sym typeface="等线" panose="02010600030101010101" pitchFamily="2" charset="-122"/>
                </a:rPr>
                <a:t>兼容检查</a:t>
              </a:r>
              <a:endParaRPr lang="zh-CN" altLang="en-US" sz="1400" dirty="0">
                <a:latin typeface="微软雅黑" panose="020B0503020204020204" pitchFamily="34" charset="-122"/>
                <a:ea typeface="微软雅黑" panose="020B0503020204020204" pitchFamily="34" charset="-122"/>
                <a:sym typeface="等线" panose="02010600030101010101" pitchFamily="2" charset="-122"/>
              </a:endParaRPr>
            </a:p>
          </p:txBody>
        </p:sp>
        <p:sp>
          <p:nvSpPr>
            <p:cNvPr id="6172" name="AutoShape 4"/>
            <p:cNvSpPr/>
            <p:nvPr/>
          </p:nvSpPr>
          <p:spPr>
            <a:xfrm>
              <a:off x="4807888" y="4497278"/>
              <a:ext cx="984250" cy="822325"/>
            </a:xfrm>
            <a:prstGeom prst="flowChartProcess">
              <a:avLst/>
            </a:prstGeom>
            <a:solidFill>
              <a:srgbClr val="99CCFF"/>
            </a:solidFill>
            <a:ln w="9525" cap="flat" cmpd="sng">
              <a:solidFill>
                <a:schemeClr val="tx1"/>
              </a:solidFill>
              <a:prstDash val="solid"/>
              <a:bevel/>
              <a:headEnd type="none" w="med" len="med"/>
              <a:tailEnd type="none" w="med" len="med"/>
            </a:ln>
          </p:spPr>
          <p:txBody>
            <a:bodyPr wrap="none" lIns="90170" tIns="46990" rIns="90170" bIns="46990" anchor="ctr" anchorCtr="0"/>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故障</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a:p>
              <a:pPr algn="ctr">
                <a:buNone/>
              </a:pPr>
              <a:r>
                <a:rPr lang="zh-CN" altLang="en-US" sz="2000" dirty="0">
                  <a:latin typeface="Arial" panose="020B0604020202020204" pitchFamily="34" charset="0"/>
                  <a:ea typeface="微软雅黑" panose="020B0503020204020204" pitchFamily="34" charset="-122"/>
                  <a:sym typeface="等线" panose="02010600030101010101" pitchFamily="2" charset="-122"/>
                </a:rPr>
                <a:t>隔离</a:t>
              </a:r>
              <a:endParaRPr lang="zh-CN" altLang="en-US" sz="2000" dirty="0">
                <a:latin typeface="Arial" panose="020B0604020202020204" pitchFamily="34" charset="0"/>
                <a:ea typeface="微软雅黑" panose="020B0503020204020204" pitchFamily="34" charset="-122"/>
                <a:sym typeface="等线" panose="02010600030101010101" pitchFamily="2" charset="-122"/>
              </a:endParaRPr>
            </a:p>
          </p:txBody>
        </p:sp>
        <p:cxnSp>
          <p:nvCxnSpPr>
            <p:cNvPr id="6173" name="直接箭头连接符 12"/>
            <p:cNvCxnSpPr>
              <a:stCxn id="6172" idx="3"/>
              <a:endCxn id="6158" idx="1"/>
            </p:cNvCxnSpPr>
            <p:nvPr/>
          </p:nvCxnSpPr>
          <p:spPr>
            <a:xfrm>
              <a:off x="5792138" y="4908441"/>
              <a:ext cx="1283350" cy="521617"/>
            </a:xfrm>
            <a:prstGeom prst="straightConnector1">
              <a:avLst/>
            </a:prstGeom>
            <a:ln w="9525" cap="flat" cmpd="sng">
              <a:solidFill>
                <a:schemeClr val="tx1"/>
              </a:solidFill>
              <a:prstDash val="solid"/>
              <a:headEnd type="none" w="med" len="med"/>
              <a:tailEnd type="triangle" w="med" len="med"/>
            </a:ln>
          </p:spPr>
        </p:cxnSp>
        <p:cxnSp>
          <p:nvCxnSpPr>
            <p:cNvPr id="6174" name="直接箭头连接符 17"/>
            <p:cNvCxnSpPr>
              <a:stCxn id="6155" idx="2"/>
              <a:endCxn id="6172" idx="0"/>
            </p:cNvCxnSpPr>
            <p:nvPr/>
          </p:nvCxnSpPr>
          <p:spPr>
            <a:xfrm flipH="1">
              <a:off x="5300013" y="4128306"/>
              <a:ext cx="650" cy="368972"/>
            </a:xfrm>
            <a:prstGeom prst="straightConnector1">
              <a:avLst/>
            </a:prstGeom>
            <a:ln w="9525" cap="flat" cmpd="sng">
              <a:solidFill>
                <a:schemeClr val="tx1"/>
              </a:solidFill>
              <a:prstDash val="solid"/>
              <a:headEnd type="none" w="med" len="med"/>
              <a:tailEnd type="triangle" w="med" len="med"/>
            </a:ln>
          </p:spPr>
        </p:cxnSp>
      </p:grpSp>
      <p:sp>
        <p:nvSpPr>
          <p:cNvPr id="6152" name="文本框 37"/>
          <p:cNvSpPr txBox="1"/>
          <p:nvPr/>
        </p:nvSpPr>
        <p:spPr>
          <a:xfrm>
            <a:off x="171450" y="3978275"/>
            <a:ext cx="3910013" cy="458788"/>
          </a:xfrm>
          <a:prstGeom prst="rect">
            <a:avLst/>
          </a:prstGeom>
          <a:noFill/>
          <a:ln w="9525">
            <a:noFill/>
          </a:ln>
        </p:spPr>
        <p:txBody>
          <a:bodyPr>
            <a:spAutoFit/>
          </a:bodyPr>
          <a:p>
            <a:pPr eaLnBrk="1" hangingPunct="1">
              <a:lnSpc>
                <a:spcPct val="150000"/>
              </a:lnSpc>
              <a:buSzPct val="100000"/>
              <a:buNone/>
            </a:pPr>
            <a:r>
              <a:rPr lang="zh-CN" altLang="en-US" b="1" dirty="0">
                <a:solidFill>
                  <a:schemeClr val="hlink"/>
                </a:solidFill>
                <a:latin typeface="微软雅黑" panose="020B0503020204020204" pitchFamily="34" charset="-122"/>
                <a:ea typeface="微软雅黑" panose="020B0503020204020204" pitchFamily="34" charset="-122"/>
                <a:sym typeface="微软雅黑" panose="020B0503020204020204" pitchFamily="34" charset="-122"/>
              </a:rPr>
              <a:t>冗余设计是实现业务恢复的条件之一</a:t>
            </a:r>
            <a:endParaRPr lang="zh-CN" altLang="en-US" dirty="0">
              <a:latin typeface="Arial" panose="020B0604020202020204" pitchFamily="34" charset="0"/>
            </a:endParaRPr>
          </a:p>
        </p:txBody>
      </p:sp>
      <p:sp>
        <p:nvSpPr>
          <p:cNvPr id="39" name="Text Box 7"/>
          <p:cNvSpPr>
            <a:spLocks noChangeArrowheads="1"/>
          </p:cNvSpPr>
          <p:nvPr/>
        </p:nvSpPr>
        <p:spPr bwMode="auto">
          <a:xfrm>
            <a:off x="260350" y="4462463"/>
            <a:ext cx="4638675" cy="1704975"/>
          </a:xfrm>
          <a:prstGeom prst="rect">
            <a:avLst/>
          </a:prstGeom>
          <a:noFill/>
          <a:ln w="9525">
            <a:solidFill>
              <a:srgbClr val="000000"/>
            </a:solidFill>
            <a:miter lim="800000"/>
          </a:ln>
        </p:spPr>
        <p:txBody>
          <a:bodyPr wrap="square">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空间冗余：</a:t>
            </a:r>
            <a:r>
              <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1+1  N+1  N+M </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软件模块：</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进程，服务，数据</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硬件模块：</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服务器，电源，硬盘，风扇</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网络组网</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：双网口双链路，双交换机</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资源故障容错</a:t>
            </a:r>
            <a:endParaRPr lang="zh-CN" altLang="en-US" sz="3600" dirty="0">
              <a:latin typeface="Arial" panose="020B0604020202020204" pitchFamily="34" charset="0"/>
            </a:endParaRPr>
          </a:p>
        </p:txBody>
      </p:sp>
      <p:sp>
        <p:nvSpPr>
          <p:cNvPr id="18" name="文本框 17"/>
          <p:cNvSpPr txBox="1"/>
          <p:nvPr/>
        </p:nvSpPr>
        <p:spPr>
          <a:xfrm>
            <a:off x="107950" y="657225"/>
            <a:ext cx="11040745" cy="495427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资源故障自愈机制</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defTabSz="914400">
              <a:lnSpc>
                <a:spcPct val="200000"/>
              </a:lnSpc>
              <a:buClrTx/>
              <a:buSzTx/>
              <a:buFont typeface="Wingdings" panose="05000000000000000000" charset="0"/>
              <a:buChar char="p"/>
              <a:defRPr/>
            </a:pPr>
            <a:r>
              <a:rPr kumimoji="0" lang="zh-CN" altLang="en-US"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资源隔离机制</a:t>
            </a:r>
            <a:r>
              <a:rPr kumimoji="0" lang="zh-CN" altLang="en-US"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防止资源抢占的最好的措施，就是将不通的进程/服务所使用的</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进行相互</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隔离</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(物理的或者逻辑的），并且设定每个人的占用上限。</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263525" marR="0" indent="-209550"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资源检测上报：</a:t>
            </a:r>
            <a:endParaRPr kumimoji="0" lang="zh-CN" altLang="en-US"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资源的使用率达到一定的阈值（接近过载）的时候要上报</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资源过载告警</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内存、网络链接等资源发生泄漏的时候也要进行</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主动释放</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或者</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回收</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，无法自动释放/回收的要上报资源泄漏告警</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 </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资源冲突</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的情况例如IP地址冲突，要进行</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预防、检测、阻止</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资源上限控制：</a:t>
            </a:r>
            <a:endParaRPr kumimoji="0" lang="zh-CN" altLang="en-US" sz="14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每一类进程/服务占用的CPU、内存、网络带宽、存储空间等资源要使用诸如cGroup或者Qos的机制进行</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上限控制</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 扩展到多</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租户/用户</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的情况，对单个租户/用户的某种</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占用要有</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上限控制</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（可以按照租户的优先级来设置上限）</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资源故障容错</a:t>
            </a:r>
            <a:endParaRPr lang="zh-CN" altLang="en-US" sz="3600" dirty="0">
              <a:latin typeface="Arial" panose="020B0604020202020204" pitchFamily="34" charset="0"/>
            </a:endParaRPr>
          </a:p>
        </p:txBody>
      </p:sp>
      <p:sp>
        <p:nvSpPr>
          <p:cNvPr id="18" name="文本框 17"/>
          <p:cNvSpPr txBox="1"/>
          <p:nvPr/>
        </p:nvSpPr>
        <p:spPr>
          <a:xfrm>
            <a:off x="107950" y="449263"/>
            <a:ext cx="11414125" cy="587756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资源故障自愈机制</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硬盘分区满</a:t>
            </a:r>
            <a:endPar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没有及时清理造成的，分为两种情况：</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没有清理机制：</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这个在早期的产品存在，目前已经基本上不存在了</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清理速度不够：</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清理的速度赶不上生成的速度，一种是未知的异常导致生成速度大大增加或者突增；另一种是设计之初清理速度是够的，但是随着业务的发展慢慢不够了</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 硬盘分区满不影响业务就需要做到，一是</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不让满</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，二是</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满了业务</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也可以</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继续运行</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业务运行需要在某个分区写入特定的</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临时性信息</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，写入失败就会导致业务失败</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711325" marR="0" lvl="3" indent="-285750" defTabSz="914400">
              <a:lnSpc>
                <a:spcPct val="200000"/>
              </a:lnSpc>
              <a:buClrTx/>
              <a:buSzTx/>
              <a:buFont typeface="Wingdings" panose="05000000000000000000" charset="0"/>
              <a:buChar char="n"/>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从不让满的角度来看：需要</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合理规划空间大小，合理定义清理速度</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711325" marR="0" lvl="3" indent="-285750" defTabSz="914400">
              <a:lnSpc>
                <a:spcPct val="200000"/>
              </a:lnSpc>
              <a:buClrTx/>
              <a:buSzTx/>
              <a:buFont typeface="Wingdings" panose="05000000000000000000" charset="0"/>
              <a:buChar char="n"/>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从满也不影响业务的角度看：有两种解决思路，</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2168525" marR="0" lvl="4" indent="-285750" defTabSz="914400">
              <a:lnSpc>
                <a:spcPct val="200000"/>
              </a:lnSpc>
              <a:buClrTx/>
              <a:buSzTx/>
              <a:buFont typeface="Wingdings" panose="05000000000000000000" charset="0"/>
              <a:buChar char="l"/>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取消</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某种业务对硬盘分区写入数据的</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依赖</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（比如控制台登陆不依赖/tmp分区，日志写入失败也不阻塞业务），</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2168525" marR="0" lvl="4" indent="-285750" defTabSz="914400">
              <a:lnSpc>
                <a:spcPct val="200000"/>
              </a:lnSpc>
              <a:buClrTx/>
              <a:buSzTx/>
              <a:buFont typeface="Wingdings" panose="05000000000000000000" charset="0"/>
              <a:buChar char="l"/>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业务必须有依赖，则可以</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使用预留空间</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（要求提前进行预留，一般这部分数据对空间的要求不大），类似于UPS供电一样。</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业务数据需要写入某个分区，数据写入失败，业务也就当然失败了：对于这种无法做到满了也不影响业务（没法取消依赖，也很难做预留空间），主要的措施是</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做好空间规划加大空间余量</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，同时要监控好使用率，</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及时</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进行</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扩容</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或者</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删除无用数据</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（删除后要能立刻释放空间）</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7950" y="587693"/>
            <a:ext cx="11414125" cy="556958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4130" marR="0" indent="0" defTabSz="914400">
              <a:lnSpc>
                <a:spcPct val="200000"/>
              </a:lnSpc>
              <a:buClrTx/>
              <a:buSzTx/>
              <a:buFont typeface="Wingdings" panose="05000000000000000000" pitchFamily="2" charset="2"/>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冗余机制</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是最关键的，但是仅靠冗余还是不够，一是因为冗余的成本很高，二是一些硬件的故障是局部的， 需要进行局部的容错处理，而不是整体容错处理机制。</a:t>
            </a:r>
            <a:endPar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基础类硬件</a:t>
            </a:r>
            <a:endPar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主板故障</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：主板其实是代表着整个主机，其故障就会导致主机无法正常运行或者启动失败，从外部来看，主板</a:t>
            </a:r>
            <a:r>
              <a:rPr kumimoji="0" lang="zh-CN" altLang="en-US" sz="12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故</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障就等同于主机故障</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BIOS故障</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：BIOS故障基本也等同于主机故障，一般会导致主机无法正常运行或者启动失败</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机柜故障</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：机柜虽然不直接参与业务运算， 但是因为机柜上面有电源，电源的中断将会导致整个机柜上的主机都处于故障状态。还有一般情况下接入交换机都是负责某一机柜上的所有服务器，因此机柜接入交换机的故障也会体现为整体机柜的故障。</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电源故障</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电源是主机正常运行的基础，通常每个服务器配置两个电源同时供电，单个电源故障另一个电源继续供电。电源的故障主要表现为无输出、电压输出过高/过低、电流输出过高/过低、电压输出不稳定、电流输出不稳定等等，这些都是电源的硬件属性自身导致的。</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风扇故障</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是主机正常运行的另一个基础，风扇故障虽然不会直接导致主机运行故障，但是风扇故障会导致主机运行温度升高，从而影响其他硬件部件的运行。通常每个服务器会配置至少两组风扇，当其中一组风扇损坏（部分风扇、全部风扇），不影响主机的扇热效果。风扇的典型故障是风扇不转（转轴损坏、扇叶损坏等），风扇转速低（转轴老化，扇叶老化，灰尘堆积等等）</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3505" y="794703"/>
            <a:ext cx="11414125" cy="421576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硬件故障场景分析</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计算类硬件</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计算类硬件（CPU、GPU）的故障表现为两种形态</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无法运行了</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：通常所说的损坏了，</a:t>
            </a:r>
            <a:r>
              <a:rPr lang="zh-CN" altLang="en-US" sz="1200" noProof="0" dirty="0">
                <a:latin typeface="微软雅黑" panose="020B0503020204020204" pitchFamily="34" charset="-122"/>
                <a:ea typeface="微软雅黑" panose="020B0503020204020204" pitchFamily="34" charset="-122"/>
                <a:sym typeface="+mn-ea"/>
              </a:rPr>
              <a:t>常出现的故障包括CPU损坏(故障），GPU损坏（故障）</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运行但是能力上不完整：</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常出现的故障包括CPU降频，CPU微码低，CPU CATERR，CPU高温、GPU高温等这样的故障。这些故障都是由于硬件自身的物理属性造成的，高温，也可能是由于外部环境温度高而引发的。</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263525" marR="0" lvl="1"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网络类硬件</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这个已经在前面的网络故障章节描述了。此处不再重复。</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263525" marR="0" lvl="1"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业务类硬件</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业务类的硬件（例如加密卡等）是某些业务特殊需要的，同计算类硬件一般也表现为两种故障形态。</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无法运行</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a:t>
            </a:r>
            <a:r>
              <a:rPr lang="zh-CN" altLang="en-US" sz="1200" noProof="0" dirty="0">
                <a:latin typeface="微软雅黑" panose="020B0503020204020204" pitchFamily="34" charset="-122"/>
                <a:ea typeface="微软雅黑" panose="020B0503020204020204" pitchFamily="34" charset="-122"/>
                <a:sym typeface="+mn-ea"/>
              </a:rPr>
              <a:t>通常所说的损坏了</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运行但是能力上不完整</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：主要表现为卡慢</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7950" y="587693"/>
            <a:ext cx="11414125" cy="4492625"/>
          </a:xfrm>
          <a:prstGeom prst="rect">
            <a:avLst/>
          </a:prstGeom>
          <a:noFill/>
        </p:spPr>
        <p:txBody>
          <a:bodyPr wrap="square">
            <a:spAutoFit/>
          </a:bodyPr>
          <a:lstStyle/>
          <a:p>
            <a:pPr marL="24130" marR="0" indent="0" defTabSz="914400">
              <a:lnSpc>
                <a:spcPct val="15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硬件故障场景分析</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lang="zh-CN" altLang="en-US" sz="1800" b="1" noProof="0" dirty="0">
                <a:solidFill>
                  <a:srgbClr val="1D41D5"/>
                </a:solidFill>
                <a:latin typeface="微软雅黑" panose="020B0503020204020204" pitchFamily="34" charset="-122"/>
                <a:ea typeface="微软雅黑" panose="020B0503020204020204" pitchFamily="34" charset="-122"/>
                <a:sym typeface="+mn-ea"/>
              </a:rPr>
              <a:t>存储类硬件</a:t>
            </a:r>
            <a:r>
              <a:rPr lang="zh-CN" altLang="en-US" sz="1200" b="1" noProof="0" dirty="0">
                <a:solidFill>
                  <a:srgbClr val="172B4D"/>
                </a:solidFill>
                <a:latin typeface="微软雅黑" panose="020B0503020204020204" pitchFamily="34" charset="-122"/>
                <a:ea typeface="微软雅黑" panose="020B0503020204020204" pitchFamily="34" charset="-122"/>
                <a:sym typeface="+mn-ea"/>
              </a:rPr>
              <a:t>：</a:t>
            </a:r>
            <a:r>
              <a:rPr lang="zh-CN" altLang="en-US" sz="1400" noProof="0" dirty="0">
                <a:latin typeface="微软雅黑" panose="020B0503020204020204" pitchFamily="34" charset="-122"/>
                <a:ea typeface="微软雅黑" panose="020B0503020204020204" pitchFamily="34" charset="-122"/>
                <a:sym typeface="+mn-ea"/>
              </a:rPr>
              <a:t>存储类硬件主机要包含两类，一类是内存类，一类是硬盘类。</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内存故障</a:t>
            </a:r>
            <a:endPar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内存CE</a:t>
            </a:r>
            <a:r>
              <a:rPr lang="zh-CN" altLang="en-US" sz="1200" noProof="0" dirty="0">
                <a:latin typeface="微软雅黑" panose="020B0503020204020204" pitchFamily="34" charset="-122"/>
                <a:ea typeface="微软雅黑" panose="020B0503020204020204" pitchFamily="34" charset="-122"/>
                <a:sym typeface="+mn-ea"/>
              </a:rPr>
              <a:t>：指的是内存发生了可纠正的坏块，对于数据不产生影响，但是如果大量发生/频繁发生的话，会影响内存的性能。产生的原因：</a:t>
            </a:r>
            <a:endParaRPr lang="zh-CN" altLang="en-US" sz="1200" noProof="0" dirty="0">
              <a:latin typeface="微软雅黑" panose="020B0503020204020204" pitchFamily="34" charset="-122"/>
              <a:ea typeface="微软雅黑" panose="020B0503020204020204" pitchFamily="34" charset="-122"/>
              <a:sym typeface="+mn-ea"/>
            </a:endParaRPr>
          </a:p>
          <a:p>
            <a:pPr marL="1597025" marR="0" lvl="3" indent="-171450" algn="l" defTabSz="914400">
              <a:lnSpc>
                <a:spcPct val="200000"/>
              </a:lnSpc>
              <a:buClrTx/>
              <a:buSzTx/>
              <a:buFont typeface="Wingdings" panose="05000000000000000000" charset="0"/>
              <a:buChar char="Ø"/>
              <a:defRPr/>
            </a:pPr>
            <a:r>
              <a:rPr lang="zh-CN" altLang="en-US" sz="1200" noProof="0" dirty="0">
                <a:latin typeface="微软雅黑" panose="020B0503020204020204" pitchFamily="34" charset="-122"/>
                <a:ea typeface="微软雅黑" panose="020B0503020204020204" pitchFamily="34" charset="-122"/>
                <a:sym typeface="+mn-ea"/>
              </a:rPr>
              <a:t>天然属性</a:t>
            </a:r>
            <a:endParaRPr lang="zh-CN" altLang="en-US" sz="1200" noProof="0" dirty="0">
              <a:latin typeface="微软雅黑" panose="020B0503020204020204" pitchFamily="34" charset="-122"/>
              <a:ea typeface="微软雅黑" panose="020B0503020204020204" pitchFamily="34" charset="-122"/>
              <a:sym typeface="+mn-ea"/>
            </a:endParaRPr>
          </a:p>
          <a:p>
            <a:pPr marL="1597025" marR="0" lvl="3" indent="-171450" algn="l" defTabSz="914400">
              <a:lnSpc>
                <a:spcPct val="200000"/>
              </a:lnSpc>
              <a:buClrTx/>
              <a:buSzTx/>
              <a:buFont typeface="Wingdings" panose="05000000000000000000" charset="0"/>
              <a:buChar char="Ø"/>
              <a:defRPr/>
            </a:pPr>
            <a:r>
              <a:rPr lang="zh-CN" altLang="en-US" sz="1200" noProof="0" dirty="0">
                <a:latin typeface="微软雅黑" panose="020B0503020204020204" pitchFamily="34" charset="-122"/>
                <a:ea typeface="微软雅黑" panose="020B0503020204020204" pitchFamily="34" charset="-122"/>
                <a:sym typeface="+mn-ea"/>
              </a:rPr>
              <a:t>配置：没有按照双通道配置，出现5+3这种类型（8根内存条来解释），类似原本双向8车道，变成了双向6车道，而内存控制器发现5+3，它有可能会以双向10车道来发送数据。这时候卡在6车道，就会导致数据有重组时可能发生校验错误，然后报出ECC纠错。</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内存UE</a:t>
            </a:r>
            <a:r>
              <a:rPr lang="zh-CN" altLang="en-US" sz="1200" noProof="0" dirty="0">
                <a:latin typeface="微软雅黑" panose="020B0503020204020204" pitchFamily="34" charset="-122"/>
                <a:ea typeface="微软雅黑" panose="020B0503020204020204" pitchFamily="34" charset="-122"/>
                <a:sym typeface="+mn-ea"/>
              </a:rPr>
              <a:t>：指的是内存发生了坏块之后无法进行纠正，从而导致坏块上的数据丢失，进而导致主机宕机或者程序崩溃</a:t>
            </a:r>
            <a:endParaRPr lang="zh-CN" altLang="en-US" sz="1200" noProof="0" dirty="0">
              <a:latin typeface="微软雅黑" panose="020B0503020204020204" pitchFamily="34" charset="-122"/>
              <a:ea typeface="微软雅黑" panose="020B0503020204020204" pitchFamily="34" charset="-122"/>
              <a:sym typeface="+mn-ea"/>
            </a:endParaRPr>
          </a:p>
          <a:p>
            <a:pPr marL="1177925" marR="0" lvl="2" indent="-209550" algn="l" defTabSz="914400">
              <a:lnSpc>
                <a:spcPct val="200000"/>
              </a:lnSpc>
              <a:buClrTx/>
              <a:buSzTx/>
              <a:buFont typeface="Wingdings" panose="05000000000000000000" charset="0"/>
              <a:buChar char="u"/>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内存降频：</a:t>
            </a:r>
            <a:r>
              <a:rPr lang="zh-CN" altLang="en-US" sz="1200" noProof="0" dirty="0">
                <a:latin typeface="微软雅黑" panose="020B0503020204020204" pitchFamily="34" charset="-122"/>
                <a:ea typeface="微软雅黑" panose="020B0503020204020204" pitchFamily="34" charset="-122"/>
                <a:sym typeface="+mn-ea"/>
              </a:rPr>
              <a:t>主频降低，性能下降</a:t>
            </a:r>
            <a:endParaRPr lang="zh-CN" altLang="en-US" sz="1200" b="1" noProof="0" dirty="0">
              <a:solidFill>
                <a:srgbClr val="1D41D5"/>
              </a:solidFill>
              <a:latin typeface="微软雅黑" panose="020B0503020204020204" pitchFamily="34" charset="-122"/>
              <a:ea typeface="微软雅黑" panose="020B0503020204020204" pitchFamily="34" charset="-122"/>
              <a:sym typeface="+mn-ea"/>
            </a:endParaRPr>
          </a:p>
          <a:p>
            <a:pPr marL="1177925" marR="0" lvl="2" indent="-209550" algn="l" defTabSz="914400">
              <a:lnSpc>
                <a:spcPct val="200000"/>
              </a:lnSpc>
              <a:buClrTx/>
              <a:buSzTx/>
              <a:buFont typeface="Wingdings" panose="05000000000000000000" charset="0"/>
              <a:buChar char="u"/>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内存高温：</a:t>
            </a:r>
            <a:r>
              <a:rPr lang="zh-CN" altLang="en-US" sz="1200" noProof="0" dirty="0">
                <a:latin typeface="微软雅黑" panose="020B0503020204020204" pitchFamily="34" charset="-122"/>
                <a:ea typeface="微软雅黑" panose="020B0503020204020204" pitchFamily="34" charset="-122"/>
                <a:sym typeface="+mn-ea"/>
              </a:rPr>
              <a:t>温度高，性能下降</a:t>
            </a:r>
            <a:endParaRPr lang="zh-CN" altLang="en-US" sz="1200" b="1" noProof="0" dirty="0">
              <a:solidFill>
                <a:srgbClr val="1D41D5"/>
              </a:solidFill>
              <a:latin typeface="微软雅黑" panose="020B0503020204020204" pitchFamily="34" charset="-122"/>
              <a:ea typeface="微软雅黑" panose="020B0503020204020204" pitchFamily="34" charset="-122"/>
              <a:sym typeface="+mn-ea"/>
            </a:endParaRPr>
          </a:p>
          <a:p>
            <a:pPr marL="1177925" marR="0" lvl="2" indent="-209550" algn="l" defTabSz="914400">
              <a:lnSpc>
                <a:spcPct val="200000"/>
              </a:lnSpc>
              <a:buClrTx/>
              <a:buSzTx/>
              <a:buFont typeface="Wingdings" panose="05000000000000000000" charset="0"/>
              <a:buChar char="u"/>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内存损坏：</a:t>
            </a:r>
            <a:r>
              <a:rPr lang="zh-CN" altLang="en-US" sz="1200" noProof="0" dirty="0">
                <a:solidFill>
                  <a:schemeClr val="tx1"/>
                </a:solidFill>
                <a:latin typeface="微软雅黑" panose="020B0503020204020204" pitchFamily="34" charset="-122"/>
                <a:ea typeface="微软雅黑" panose="020B0503020204020204" pitchFamily="34" charset="-122"/>
                <a:sym typeface="+mn-ea"/>
              </a:rPr>
              <a:t>无法被识别，无法读写</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507746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硬件故障场景分析</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存储类硬件：</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硬盘故障</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机械盘 HDD和固态盘SSD，此处统称存储介质</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存储介质损坏</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：彻底损坏，无法被系统识别到，不能读写</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存储介质坏道</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：扇区坏掉，无法读写到数据。</a:t>
            </a:r>
            <a:r>
              <a:rPr lang="zh-CN" altLang="en-US" sz="1200" noProof="0" dirty="0">
                <a:latin typeface="微软雅黑" panose="020B0503020204020204" pitchFamily="34" charset="-122"/>
                <a:ea typeface="微软雅黑" panose="020B0503020204020204" pitchFamily="34" charset="-122"/>
                <a:sym typeface="+mn-ea"/>
              </a:rPr>
              <a:t>分逻辑坏道和物理坏道：</a:t>
            </a:r>
            <a:endParaRPr lang="zh-CN" altLang="en-US" sz="1200" noProof="0" dirty="0">
              <a:latin typeface="微软雅黑" panose="020B0503020204020204" pitchFamily="34" charset="-122"/>
              <a:ea typeface="微软雅黑" panose="020B0503020204020204" pitchFamily="34" charset="-122"/>
              <a:sym typeface="+mn-ea"/>
            </a:endParaRPr>
          </a:p>
          <a:p>
            <a:pPr marL="1635125" marR="0" lvl="3" indent="-209550" algn="l" defTabSz="914400">
              <a:lnSpc>
                <a:spcPct val="200000"/>
              </a:lnSpc>
              <a:buClrTx/>
              <a:buSzTx/>
              <a:buFont typeface="Wingdings" panose="05000000000000000000" charset="0"/>
              <a:buChar char="n"/>
              <a:defRPr/>
            </a:pPr>
            <a:r>
              <a:rPr lang="zh-CN" altLang="en-US" sz="1000" b="1" noProof="0" dirty="0">
                <a:solidFill>
                  <a:srgbClr val="1D41D5"/>
                </a:solidFill>
                <a:latin typeface="微软雅黑" panose="020B0503020204020204" pitchFamily="34" charset="-122"/>
                <a:ea typeface="微软雅黑" panose="020B0503020204020204" pitchFamily="34" charset="-122"/>
                <a:sym typeface="+mn-ea"/>
              </a:rPr>
              <a:t>逻辑坏道</a:t>
            </a:r>
            <a:r>
              <a:rPr lang="zh-CN" altLang="en-US" sz="1000" noProof="0" dirty="0">
                <a:latin typeface="微软雅黑" panose="020B0503020204020204" pitchFamily="34" charset="-122"/>
                <a:ea typeface="微软雅黑" panose="020B0503020204020204" pitchFamily="34" charset="-122"/>
                <a:sym typeface="+mn-ea"/>
              </a:rPr>
              <a:t>：属于扇区自校验不通过，如校验错误（ECC错误和CRC错误）、扇区标志错误（IDNF错误）、地址信息错误（AMNF错误）、坏块标记错误（BBM）等导致扇区失效，数据无法读取。通常是掉电时写入数据不完整导致。是可以修复的（通过覆盖写或者使用一些硬盘厂商的硬盘工具）</a:t>
            </a:r>
            <a:endParaRPr kumimoji="0" lang="zh-CN" altLang="en-US" sz="1000" kern="1200" cap="none" spc="0" normalizeH="0" baseline="0" noProof="0" dirty="0">
              <a:latin typeface="微软雅黑" panose="020B0503020204020204" pitchFamily="34" charset="-122"/>
              <a:ea typeface="微软雅黑" panose="020B0503020204020204" pitchFamily="34" charset="-122"/>
              <a:cs typeface="+mn-cs"/>
            </a:endParaRPr>
          </a:p>
          <a:p>
            <a:pPr marL="1635125" marR="0" lvl="3" indent="-209550" algn="l" defTabSz="914400">
              <a:lnSpc>
                <a:spcPct val="200000"/>
              </a:lnSpc>
              <a:buClrTx/>
              <a:buSzTx/>
              <a:buFont typeface="Wingdings" panose="05000000000000000000" charset="0"/>
              <a:buChar char="n"/>
              <a:defRPr/>
            </a:pPr>
            <a:r>
              <a:rPr lang="zh-CN" altLang="en-US" sz="1000" b="1" noProof="0" dirty="0">
                <a:solidFill>
                  <a:srgbClr val="1D41D5"/>
                </a:solidFill>
                <a:latin typeface="微软雅黑" panose="020B0503020204020204" pitchFamily="34" charset="-122"/>
                <a:ea typeface="微软雅黑" panose="020B0503020204020204" pitchFamily="34" charset="-122"/>
                <a:sym typeface="+mn-ea"/>
              </a:rPr>
              <a:t>物理坏道</a:t>
            </a:r>
            <a:r>
              <a:rPr lang="zh-CN" altLang="en-US" sz="1000" noProof="0" dirty="0">
                <a:latin typeface="微软雅黑" panose="020B0503020204020204" pitchFamily="34" charset="-122"/>
                <a:ea typeface="微软雅黑" panose="020B0503020204020204" pitchFamily="34" charset="-122"/>
                <a:sym typeface="+mn-ea"/>
              </a:rPr>
              <a:t>：存储介质物理受损，是无法物理修复的，写入数据时可以通过对坏道扇区覆盖写来重新写入数据（坏道重映射）</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存储介质卡慢</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：可能是由坏道或者驱动程序造成的，也可能是由</a:t>
            </a:r>
            <a:r>
              <a:rPr kumimoji="0" lang="en-US" altLang="zh-CN" sz="1200" kern="1200" cap="none" spc="0" normalizeH="0" baseline="0" noProof="0" dirty="0">
                <a:latin typeface="微软雅黑" panose="020B0503020204020204" pitchFamily="34" charset="-122"/>
                <a:ea typeface="微软雅黑" panose="020B0503020204020204" pitchFamily="34" charset="-122"/>
                <a:cs typeface="+mn-cs"/>
              </a:rPr>
              <a:t>RAID</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卡造成的</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597025" marR="0" lvl="3" indent="-171450" algn="l" defTabSz="914400">
              <a:lnSpc>
                <a:spcPct val="200000"/>
              </a:lnSpc>
              <a:buClrTx/>
              <a:buSzTx/>
              <a:buFont typeface="Wingdings" panose="05000000000000000000" charset="0"/>
              <a:buChar char="Ø"/>
              <a:defRPr/>
            </a:pPr>
            <a:r>
              <a:rPr kumimoji="0" lang="zh-CN" altLang="en-US" sz="1000" kern="1200" cap="none" spc="0" normalizeH="0" baseline="0" noProof="0" dirty="0">
                <a:latin typeface="微软雅黑" panose="020B0503020204020204" pitchFamily="34" charset="-122"/>
                <a:ea typeface="微软雅黑" panose="020B0503020204020204" pitchFamily="34" charset="-122"/>
                <a:cs typeface="+mn-cs"/>
              </a:rPr>
              <a:t>卡：不响应/超时</a:t>
            </a:r>
            <a:endParaRPr kumimoji="0" lang="zh-CN" altLang="en-US" sz="1000" kern="1200" cap="none" spc="0" normalizeH="0" baseline="0" noProof="0" dirty="0">
              <a:latin typeface="微软雅黑" panose="020B0503020204020204" pitchFamily="34" charset="-122"/>
              <a:ea typeface="微软雅黑" panose="020B0503020204020204" pitchFamily="34" charset="-122"/>
              <a:cs typeface="+mn-cs"/>
            </a:endParaRPr>
          </a:p>
          <a:p>
            <a:pPr marL="1597025" marR="0" lvl="3" indent="-171450" algn="l" defTabSz="914400">
              <a:lnSpc>
                <a:spcPct val="200000"/>
              </a:lnSpc>
              <a:buClrTx/>
              <a:buSzTx/>
              <a:buFont typeface="Wingdings" panose="05000000000000000000" charset="0"/>
              <a:buChar char="Ø"/>
              <a:defRPr/>
            </a:pPr>
            <a:r>
              <a:rPr kumimoji="0" lang="zh-CN" altLang="en-US" sz="1000" kern="1200" cap="none" spc="0" normalizeH="0" baseline="0" noProof="0" dirty="0">
                <a:latin typeface="微软雅黑" panose="020B0503020204020204" pitchFamily="34" charset="-122"/>
                <a:ea typeface="微软雅黑" panose="020B0503020204020204" pitchFamily="34" charset="-122"/>
                <a:cs typeface="+mn-cs"/>
              </a:rPr>
              <a:t>慢：响应时延大</a:t>
            </a:r>
            <a:endParaRPr kumimoji="0" lang="zh-CN" altLang="en-US" sz="10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存储介质高温</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：本身散热机制不畅或者环境温度升高所导致的，会导致存储介质性能下降（数据读写卡慢）甚至损坏（数据丢失）</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寿命到期</a:t>
            </a:r>
            <a:r>
              <a:rPr lang="zh-CN" altLang="en-US" sz="1200" noProof="0" dirty="0">
                <a:latin typeface="微软雅黑" panose="020B0503020204020204" pitchFamily="34" charset="-122"/>
                <a:ea typeface="微软雅黑" panose="020B0503020204020204" pitchFamily="34" charset="-122"/>
                <a:sym typeface="+mn-ea"/>
              </a:rPr>
              <a:t>：是SSD特有的现象，SSD的数据读写次数和数量都是一定的，当读写次数和数量消耗完之后，就无法进行数据读写了</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359981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硬件故障场景分析</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存储类硬件：</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硬盘故障</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存储介质只读</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：存储介质不可写，只能读。驱动故障或者重映射区耗尽导致</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存储介质即将损坏</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：基于SAMRT等存储介质监控数据的预测</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20725" marR="0" lvl="1" indent="-209550" algn="l" defTabSz="914400">
              <a:lnSpc>
                <a:spcPct val="200000"/>
              </a:lnSpc>
              <a:buClrTx/>
              <a:buSzTx/>
              <a:buFont typeface="Wingdings" panose="05000000000000000000" charset="0"/>
              <a:buChar char="ü"/>
              <a:defRPr/>
            </a:pPr>
            <a:r>
              <a:rPr lang="en-US" altLang="zh-CN" sz="1400" b="1" noProof="0" dirty="0">
                <a:solidFill>
                  <a:srgbClr val="1D41D5"/>
                </a:solidFill>
                <a:latin typeface="微软雅黑" panose="020B0503020204020204" pitchFamily="34" charset="-122"/>
                <a:ea typeface="微软雅黑" panose="020B0503020204020204" pitchFamily="34" charset="-122"/>
                <a:sym typeface="+mn-ea"/>
              </a:rPr>
              <a:t>RAID</a:t>
            </a: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卡故障：</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RAID卡故障</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：系统无法识别到到RAID卡，无法通过RAID卡读写数据</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177925" marR="0" lvl="2" indent="-2095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RAID卡卡慢</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：通过RAID卡读写数据发生卡慢，甚至卡死无响应</a:t>
            </a:r>
            <a:endParaRPr kumimoji="0" lang="zh-CN" altLang="en-US" sz="10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483108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硬件故障检测恢复</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基础类硬件</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靠</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部件冗余</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来做到单点故障不影响业务或者主机的正常运行。</a:t>
            </a:r>
            <a:endPar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风扇和电源</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：BMC进行状态检测，当硬件状态不符合预期（例如电源不供电了、风扇不转了、风扇转速过低了等等）的时候，上报硬件故障告警。</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主板故障和BIOS故障</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都等同于主机故障，一般都表现为主机无法正常运行或者启动失败，需要人工进行判断</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机柜故障</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检测恢复则需要在业务软件层面进行进行机柜级的管理（比如冗余的软件服务跨机柜部署，不同的数据副本跨机柜分布等）</a:t>
            </a:r>
            <a:endPar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 计算类硬件</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部分依赖</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主机级冗余</a:t>
            </a:r>
            <a:r>
              <a:rPr lang="zh-CN" altLang="en-US" sz="1600" noProof="0" dirty="0">
                <a:solidFill>
                  <a:srgbClr val="172B4D"/>
                </a:solidFill>
                <a:latin typeface="微软雅黑" panose="020B0503020204020204" pitchFamily="34" charset="-122"/>
                <a:ea typeface="微软雅黑" panose="020B0503020204020204" pitchFamily="34" charset="-122"/>
                <a:sym typeface="+mn-ea"/>
              </a:rPr>
              <a:t>做到单点故障不影响业务</a:t>
            </a:r>
            <a:endPar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直接导致主机无法运行（主机宕机或者重启）的故障：</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直接触发主机冗余倒换，并</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通过</a:t>
            </a:r>
            <a:r>
              <a:rPr kumimoji="0" lang="en-US" altLang="zh-CN"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BMC</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上报</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硬件故障告警</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不直接导致主机无法运行的故障(比如主机的运行性能下降），则上报硬件故障告警，同时将该</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设置为</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亚健康</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状态，老业务尽可能迁移走，新业务不再接入</a:t>
            </a:r>
            <a:endParaRPr kumimoji="0" lang="zh-CN" altLang="en-US" sz="10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7950" y="864553"/>
            <a:ext cx="11414125" cy="403098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en-US" altLang="zh-CN"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2 </a:t>
            </a: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硬件故障检测恢复</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存储类硬件：</a:t>
            </a:r>
            <a:endPar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内存：</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内存损坏、内存UE都可能会直接导致主机宕机，如果是直接宕机的话，那自动恢复措施就如同主机故障。但是我们可以做到不产生宕机，采用内存镜像技术，但是可能需要多一倍的成本。另外针对UE我们可以采取低成本一些的方案，具体描述如下：</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对内存进行扫描，发现UE后，对坏块位置进行屏蔽隔离，保证后续不会用到</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如果没有提前扫描到而导致了宕机的话，会在重启后将坏块位置进行屏蔽隔离，保证后续不会在用到</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只要发生了UE，就立刻上报内存故障告警，通知人工介入更换内存</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 对于内存CE，一般不会导致主机宕机，但是发生较多时会导致主机性能下降，因此要例行进行CE信息统计，超过一定的阈值（各产品自行定义），要上报内存故障告警，通知人工介入更换内存。</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7950" y="449263"/>
            <a:ext cx="11414125" cy="606234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硬件故障检测恢复</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存储类硬件：</a:t>
            </a:r>
            <a:endPar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存储介质：</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故障检测从两方向进行，一是IO路径，一个是非IO路径：</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IO路径：坏道、卡死、只读。通过IO读写的返回码（SCSI码）进行判断。</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非IO路径：慢盘，高温，损坏，即将损坏，寿命到期。通过获取存储介质的相关参数以及数据读写统计信息而进行判断。</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存储介质</a:t>
            </a: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故障自动恢复的总体策略都是通过</a:t>
            </a: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硬盘冗余（</a:t>
            </a:r>
            <a:r>
              <a:rPr lang="en-US" altLang="zh-CN" sz="1400" b="1" noProof="0" dirty="0">
                <a:solidFill>
                  <a:srgbClr val="1D41D5"/>
                </a:solidFill>
                <a:latin typeface="微软雅黑" panose="020B0503020204020204" pitchFamily="34" charset="-122"/>
                <a:ea typeface="微软雅黑" panose="020B0503020204020204" pitchFamily="34" charset="-122"/>
                <a:sym typeface="+mn-ea"/>
              </a:rPr>
              <a:t>RAIDX</a:t>
            </a: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a:t>
            </a:r>
            <a:r>
              <a:rPr lang="en-US" altLang="zh-CN" sz="1400" b="1" noProof="0" dirty="0">
                <a:solidFill>
                  <a:srgbClr val="1D41D5"/>
                </a:solidFill>
                <a:latin typeface="微软雅黑" panose="020B0503020204020204" pitchFamily="34" charset="-122"/>
                <a:ea typeface="微软雅黑" panose="020B0503020204020204" pitchFamily="34" charset="-122"/>
                <a:sym typeface="+mn-ea"/>
              </a:rPr>
              <a:t>EC</a:t>
            </a: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、多副本），</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但是坏道在自动恢复机制上，有一定的独特性</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写坏道：自身或者厂家自研的坏道重映射来解决（保证写入成功）</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读坏道：通过业务读修复机制来保证业务不中断和数据及时修复的</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ü"/>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 RAID卡：</a:t>
            </a:r>
            <a:endPar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检测RAID卡相关故障，并重置</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RAID卡</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数据盘和系统盘的</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RAID卡分开</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故障隔离：单盘故障或者卡慢不会导致RAID卡上其他盘卡慢</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511175" marR="0" lvl="1" algn="l" defTabSz="914400">
              <a:lnSpc>
                <a:spcPct val="200000"/>
              </a:lnSpc>
              <a:buClrTx/>
              <a:buSzTx/>
              <a:buFont typeface="Wingdings" panose="05000000000000000000" charset="0"/>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业界很多存储公司都建立了独立的硬盘故障管理框架（硬盘故障管理中台），进行IO路径上以及非IO路径上的硬盘故障检测以及自动恢复，能够做到IO路径上的硬盘故障的精准检测与自动恢复，例如华为的SMIO/VDL、华三的BDM、百度的</a:t>
            </a:r>
            <a:r>
              <a:rPr kumimoji="0" lang="en-US" altLang="zh-CN"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HDM</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等等。</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171"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7172"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7173"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故障预防</a:t>
            </a:r>
            <a:endParaRPr lang="zh-CN" altLang="en-US" sz="3600" dirty="0">
              <a:latin typeface="Arial" panose="020B0604020202020204" pitchFamily="34" charset="0"/>
            </a:endParaRPr>
          </a:p>
        </p:txBody>
      </p:sp>
      <p:sp>
        <p:nvSpPr>
          <p:cNvPr id="7174" name="Text Box 7"/>
          <p:cNvSpPr/>
          <p:nvPr/>
        </p:nvSpPr>
        <p:spPr>
          <a:xfrm>
            <a:off x="242888" y="863600"/>
            <a:ext cx="10674350" cy="506730"/>
          </a:xfrm>
          <a:prstGeom prst="rect">
            <a:avLst/>
          </a:prstGeom>
          <a:noFill/>
          <a:ln w="9525">
            <a:noFill/>
          </a:ln>
        </p:spPr>
        <p:txBody>
          <a:bodyPr>
            <a:spAutoFit/>
          </a:bodyPr>
          <a:p>
            <a:pPr marL="3175" defTabSz="914400" eaLnBrk="1" hangingPunct="1">
              <a:lnSpc>
                <a:spcPct val="150000"/>
              </a:lnSpc>
              <a:buSzPct val="100000"/>
              <a:tabLst>
                <a:tab pos="179705" algn="l"/>
              </a:tabLst>
            </a:pPr>
            <a:r>
              <a:rPr lang="zh-CN" altLang="en-US" b="1" dirty="0">
                <a:solidFill>
                  <a:schemeClr val="hlink"/>
                </a:solidFill>
                <a:latin typeface="微软雅黑" panose="020B0503020204020204" pitchFamily="34" charset="-122"/>
                <a:ea typeface="微软雅黑" panose="020B0503020204020204" pitchFamily="34" charset="-122"/>
                <a:sym typeface="微软雅黑" panose="020B0503020204020204" pitchFamily="34" charset="-122"/>
              </a:rPr>
              <a:t>防病从口入（外部输入故障）</a:t>
            </a:r>
            <a:endParaRPr lang="zh-CN" altLang="en-US" dirty="0">
              <a:latin typeface="Arial" panose="020B0604020202020204" pitchFamily="34" charset="0"/>
            </a:endParaRPr>
          </a:p>
        </p:txBody>
      </p:sp>
      <p:sp>
        <p:nvSpPr>
          <p:cNvPr id="15" name="Text Box 7"/>
          <p:cNvSpPr>
            <a:spLocks noChangeArrowheads="1"/>
          </p:cNvSpPr>
          <p:nvPr/>
        </p:nvSpPr>
        <p:spPr bwMode="auto">
          <a:xfrm>
            <a:off x="328613" y="1322388"/>
            <a:ext cx="10674350" cy="2168525"/>
          </a:xfrm>
          <a:prstGeom prst="rect">
            <a:avLst/>
          </a:prstGeom>
          <a:noFill/>
          <a:ln w="9525">
            <a:solidFill>
              <a:srgbClr val="000000"/>
            </a:solidFill>
            <a:miter lim="800000"/>
          </a:ln>
        </p:spPr>
        <p:txBody>
          <a:bodyPr>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人因差错：人非圣贤，孰能无过</a:t>
            </a:r>
            <a:endParaRPr kumimoji="0" lang="en-US" altLang="zh-CN"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防用户出错</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：例如硬件防用户插反，软件上阻止用户的错误操作（系统不支持的操作），删除操作光标默认在取消键</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防出错影响</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：例如硬盘插错服务器了，</a:t>
            </a:r>
            <a:r>
              <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IP</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地址冲突了</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改错误结果</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：例如用户配置错了，能够修改正确</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6" name="Text Box 7"/>
          <p:cNvSpPr>
            <a:spLocks noChangeArrowheads="1"/>
          </p:cNvSpPr>
          <p:nvPr/>
        </p:nvSpPr>
        <p:spPr bwMode="auto">
          <a:xfrm>
            <a:off x="325438" y="3589338"/>
            <a:ext cx="10674350" cy="922020"/>
          </a:xfrm>
          <a:prstGeom prst="rect">
            <a:avLst/>
          </a:prstGeom>
          <a:noFill/>
          <a:ln w="9525">
            <a:solidFill>
              <a:srgbClr val="000000"/>
            </a:solidFill>
            <a:miter lim="800000"/>
          </a:ln>
        </p:spPr>
        <p:txBody>
          <a:bodyPr>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高危操作：</a:t>
            </a:r>
            <a:endParaRPr kumimoji="0" lang="en-US" altLang="zh-CN"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风险预警</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：风险说明，用户确认，必要时输入管理员密码</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7" name="Text Box 7"/>
          <p:cNvSpPr>
            <a:spLocks noChangeArrowheads="1"/>
          </p:cNvSpPr>
          <p:nvPr/>
        </p:nvSpPr>
        <p:spPr bwMode="auto">
          <a:xfrm>
            <a:off x="325438" y="4637088"/>
            <a:ext cx="10674350" cy="1337945"/>
          </a:xfrm>
          <a:prstGeom prst="rect">
            <a:avLst/>
          </a:prstGeom>
          <a:noFill/>
          <a:ln w="9525">
            <a:solidFill>
              <a:srgbClr val="000000"/>
            </a:solidFill>
            <a:miter lim="800000"/>
          </a:ln>
        </p:spPr>
        <p:txBody>
          <a:bodyPr>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失效检查：</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导致后续失败的条件，尽早检查，在入口检查</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兼容检查</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：对于不兼容的软件，硬件，运行环境，给用户提示，不允许下一步操作</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失败检查</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：例如升级前检查，导致升级失败的不让升级；文件复制前的存储空间检查</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7950" y="449263"/>
            <a:ext cx="11414125" cy="520065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硬件故障检测恢复</a:t>
            </a:r>
            <a:endPar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环境高温</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温度是影响硬件寿命和故障的一个主要因素，温度过高可能导致硬件直接被烧坏，温度过低可能导致硬件无法运行。通常我司产品硬件所处的环境不会出现极端低温，因此只考虑</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高温</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的场景。</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Ø"/>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高温场景分析</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：引发高温的主要是两种原因，</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硬件本身</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散热缺陷</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或者</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散热部件</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（例如风扇</a:t>
            </a:r>
            <a:r>
              <a:rPr kumimoji="0" lang="zh-CN" altLang="en-US" sz="1400" kern="1200" cap="none" spc="0" normalizeH="0" baseline="0" noProof="0" dirty="0">
                <a:solidFill>
                  <a:schemeClr val="tx1"/>
                </a:solidFill>
                <a:latin typeface="微软雅黑" panose="020B0503020204020204" pitchFamily="34" charset="-122"/>
                <a:ea typeface="微软雅黑" panose="020B0503020204020204" pitchFamily="34" charset="-122"/>
                <a:cs typeface="+mn-cs"/>
              </a:rPr>
              <a:t>）</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故障</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而导致个别硬件部件高温</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整个机房</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环境</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都</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高温</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（机房空调故障或者空调制冷效果不足）所导致的全局性高温</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Ø"/>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高温自愈机制：</a:t>
            </a:r>
            <a:endPar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硬件温度检测需要硬件本身支持，例如CPU、硬盘、SSD等自身都提供了温度检测能力以及温度获取接口。自动恢复需要区分是单个硬件高温还是整体环境高温：</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711325" marR="0" lvl="3" indent="-2857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单个硬件高温：</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将高温的硬件进行</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隔离</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（停止该硬件的运行，不再处理业务）</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711325" marR="0" lvl="3" indent="-285750" algn="l"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整个环境高温：</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通过高温硬件的比例来判断是否是环境高温，确认后不单独进行隔离，将</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系统整体停止运行</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硬件故障容错</a:t>
            </a:r>
            <a:endParaRPr lang="zh-CN" altLang="en-US" sz="3600" dirty="0">
              <a:latin typeface="Arial" panose="020B0604020202020204" pitchFamily="34" charset="0"/>
            </a:endParaRPr>
          </a:p>
        </p:txBody>
      </p:sp>
      <p:sp>
        <p:nvSpPr>
          <p:cNvPr id="18" name="文本框 17"/>
          <p:cNvSpPr txBox="1"/>
          <p:nvPr/>
        </p:nvSpPr>
        <p:spPr>
          <a:xfrm>
            <a:off x="107950" y="587693"/>
            <a:ext cx="11414125" cy="569277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硬件故障检测恢复</a:t>
            </a:r>
            <a:endPar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63525" marR="0" indent="-2095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异常掉电</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endParaRPr kumimoji="0" lang="zh-CN" altLang="en-US" sz="16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Ø"/>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场景分析</a:t>
            </a:r>
            <a:r>
              <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供电设备或者供电线路故障或者人为关闭所引发的，会造成严重后果</a:t>
            </a:r>
            <a:endParaRPr kumimoji="0" lang="zh-CN" altLang="en-US" sz="1600" b="1" kern="1200" cap="none" spc="0" normalizeH="0" baseline="0" noProof="0" dirty="0">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造成硬件的突然损坏</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造成操作系统/文件系统损坏</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造成数据丢失（在易失性介质中的数据、例如内存、存储介质的缓存，RAID卡的缓存等等）</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796925" marR="0" lvl="1" indent="-285750" algn="l" defTabSz="914400">
              <a:lnSpc>
                <a:spcPct val="200000"/>
              </a:lnSpc>
              <a:buClrTx/>
              <a:buSzTx/>
              <a:buFont typeface="Wingdings" panose="05000000000000000000" charset="0"/>
              <a:buChar char="Ø"/>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自愈机制：</a:t>
            </a:r>
            <a:endPar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供电</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采用</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双路</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：从机柜电源线路到服务器电源线路都是独立的双路供电</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使用</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UPS</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：大型客户机房都有UPS或者油机作为应急供电</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关闭</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存储介质和RAID卡</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缓存</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操作系统双分区或者从网络加载操作系统</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54125" marR="0" lvl="2" indent="-285750" algn="l"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提供安全下电能力，避免计划性下电时采用直接断电导致文件系统损坏或者数据丢失等异常</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文件故障容错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476948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4130" marR="0" indent="0" defTabSz="914400">
              <a:lnSpc>
                <a:spcPct val="200000"/>
              </a:lnSpc>
              <a:buClrTx/>
              <a:buSzTx/>
              <a:buFont typeface="Wingdings" panose="05000000000000000000" pitchFamily="2" charset="2"/>
              <a:defRPr/>
            </a:pP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文件系统的故障主要包含三种，分别是文件系统损坏，文件系统只读，iNode过载/耗尽</a:t>
            </a:r>
            <a:endPar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309880" marR="0" indent="-285750"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文件系统故障</a:t>
            </a:r>
            <a:endPar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文件系统损坏</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：大部分都是因为异常掉电等原因造成的，在过去的四年中也发生过十几起，基本都是导致设备无法运行。不过系统盘文件系统的损坏也就意味着主机的故障</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文件系统只读：</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只读是文件系统自身的保护机制，是由于文件系统所在的存储介质发生了一些读写异常，导致文件系统为了数据的可靠性而把文件系统置为只读状态，如果硬盘的故障时暂时性的话，可以通过重新挂载/重新启动主机的方式进行恢复。在过去的四年中，发生了一百多起文件系统只读导致的主机宕机/卡死、控制台操作失败等问题</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iNode过载/耗尽</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：iNode是文件系统的元数据，是文件增删的控制者。对于每个文件系统其iNode数量是固定的，用完了之后就无法增加文件了</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文件故障容错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520065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4130" marR="0" indent="0" defTabSz="914400">
              <a:lnSpc>
                <a:spcPct val="200000"/>
              </a:lnSpc>
              <a:buClrTx/>
              <a:buSzTx/>
              <a:buFont typeface="Wingdings" panose="05000000000000000000" pitchFamily="2" charset="2"/>
              <a:defRPr/>
            </a:pP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文件的故障主要是文件丢失，文件损坏（文件在但是无法操作），文件内容错误等。</a:t>
            </a:r>
            <a:endPar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309880" marR="0" indent="-285750"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文件故障</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文件分为四大类，分别是程序文件，配置文件，日志文件，数据文件</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程序文件</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：程序文件是进程/服务运行的基础，程序文件的任何故障都会导致程序无法启动，其产生的原因可能有被覆盖（其他文件），文件系统故障（异常掉电等），人因差错（人为删除）等原因。</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日志文件</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 ：故障主要是丢失、损坏。这种文件一般可以允许丢失，丢失的原因一般是人为误删除或者系统误删除，损坏的原因可能是文件系统故障（异常掉电等）。</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配置文件</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：配置文件同程序文件一样重要，配置文件的任何故障都可能导致进程/服务无法正常启动。其产生故障的原因可能有被覆盖（其他文件），文件系统故障（异常掉电等），人因差错（人为删除），配置写入</a:t>
            </a:r>
            <a:r>
              <a:rPr kumimoji="0" lang="en-US" altLang="zh-CN"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更改过程不可靠等。</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数据文件</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 数据文件一般是存放着系统的一些关键数据，例如安全日志，数据库日志，数据库数据等等，丢失的原因一般是人为误删除或者系统误删除，损坏的原因可能是文件系统故障（异常掉电等）或者数据库自身缺陷。</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文件故障容错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489267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文件故障检测恢复</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309880" marR="0" indent="-285750"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文件系统故障</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系统盘文件系统的故障一般会造成主机不能正常运行，从下面两个维度进行故障容错。数据盘通过数据冗余机制（多副本、</a:t>
            </a:r>
            <a:r>
              <a:rPr kumimoji="0" lang="en-US" altLang="zh-CN"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EC</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en-US" altLang="zh-CN"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RAID</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等）进行容错</a:t>
            </a:r>
            <a:endParaRPr kumimoji="0" lang="zh-CN" altLang="en-US"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主机冗余：</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会造成一定程度的业务中断（主机故障时可能造成短暂中断，例如造成虚拟机重启HA）</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内存盘：</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系统盘不可用时操作系统能够在内存盘中继续运行，选择合适时机将业务无损迁移，</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需要占用一定的内存</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309880" marR="0" lvl="1" indent="-2857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文件故障</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对于文件的故障容错包含如下机制</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文件备份</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：针对</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配置文件和程序文件或者重要的日志文件、数据文件</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，比如采用</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双分区</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，管理节点本地备份，第三方备份服务器（FTP、NAS）上异地备份</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默认配置：</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针对配置文件丢失/损坏、配置项缺失/错误等故障场景，具有一定局限性，不是所有的配置都可以使用默认值。</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重新生成：</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主要针对日志文件丢失/损坏的，再重新生成新的日志文件，这样日志就可以继续写入了。</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数据故障容错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409257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309880" marR="0" indent="-285750"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数据类型</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系统中的数据大概有如下的三类：</a:t>
            </a:r>
            <a:endParaRPr kumimoji="0" lang="zh-CN" altLang="en-US"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系统配置数据</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：系统为了正常运行以及处理用户业务而需要的配置数据，</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系统部署运维过程中产生的</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系统配置数据</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（节点信息、时间同步配置、日志配置、SNMP配置等等），</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用户给自己的业务运行所配置的</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业务配置数据</a:t>
            </a: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（ACL配置、上网白名单、虚拟机列表、虚拟机详情等等），这部分数据一旦丢失或者损坏会造成系统无法正常运行，用户业务出现异常等。</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系统业务数据</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：用户业务运行过程中在系统产生的数据（主要是安全日志数据），这部分数据对于安全产品的用户来说也是关键数据，既是业务运行的输出也是业务运行的输入</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用户业务数据</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：用户在业务过程中向系统写入的数据，一般指的是存储产品的用户数据</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数据故障容错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520065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309880" marR="0" lvl="1" indent="-2857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数据故障模式</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数据丢失，数据损坏，数据不一致</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数据丢失</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：在访问数据的时候发现无法获取数据，分为两种情况，</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暂时性丢失：主要原因为负责数据处理的软件模块发生故障或者存储驱动程序发生故障</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永久性丢失：主要原因为负责存储数据的存储部件损坏导致数据丢失或者是由于数据处理逻辑错误导致数据被删除或者存储部件的固件发生故障</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数据损坏</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：在访问数据的时候发现获取到的数据不完整或者内容错误，一般是由负责存储数据的存储部件损坏或者数据处理逻辑错误导致数据不完整或者内容错乱</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数据不一致</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：不同模块上的同一份数据在内容上发生了不同，产生的原因有几种，</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多入口写入的数据不同，而且写入过程缺乏校验和比对</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虽然同一个入口写数据，由于代码逻辑(例如时序冲突）导致数据新旧不一</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存储部件的静默错误（硬件损坏、固件缺陷、数据处理模块软件缺陷等）导致某个模块上的数据内容错误</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还有一类特殊的数据不一致：就是数据的数据（元数据）和数据本身不一致，造成不一致的原因主要是代码逻辑错误或者存储部件的静默错误。</a:t>
            </a:r>
            <a:endParaRPr kumimoji="0" lang="zh-CN" altLang="en-US" sz="12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数据故障容错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5384800"/>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数据故障检测恢复</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309880" marR="0" indent="-285750"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数据丢失和数据损坏</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：最有效的方式是</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数据备份</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。数据丢失和损坏的检测也非常重要，主要体现在两个方面：</a:t>
            </a:r>
            <a:endParaRPr kumimoji="0" lang="zh-CN" altLang="en-US"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数据读取使用的过程中能够对数据正确性进行检测，此处需要一个判断标准，一般是校验码（常用的校验码例如MD5）</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周期性地进行数据正确性检查，能够在数据使用前检测到并及时进行修复</a:t>
            </a:r>
            <a:endParaRPr kumimoji="0" lang="zh-CN" altLang="en-US"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309880" marR="0" indent="-2857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数据不一致</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数据校验和修复（数据修复一般是要基于数据备份基础上），主要体现为如下几个方面：</a:t>
            </a:r>
            <a:endParaRPr kumimoji="0" lang="zh-CN" altLang="en-US"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数据与元数据之间的一致性校验</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多个数据副本之间的一致性校验</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309880" marR="0" lvl="1" indent="-285750" algn="l"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数据故障预防</a:t>
            </a:r>
            <a:r>
              <a:rPr kumimoji="0" lang="zh-CN" altLang="en-US" sz="1800" b="1"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引发数据类故障有三方面原因：存储部件故障，存储固件缺陷，代码逻辑不合理，前两个通常是第三方硬件厂家保证。软件代码逻辑不合理导致的数据丢失需要做一些机制来进行预防的。典型的是</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掉电不丢失数据</a:t>
            </a: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的实现，主要有如下几个机制来保证：</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关闭存储部件的易失性缓存：硬盘/SSD的缓存，RAID卡的缓存等，采用独立的非易失性的缓存</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数据要保证写入到持久化存储部件（例如硬盘、SSD等）才算成功，不能仅停留在易失性存储部件中</a:t>
            </a:r>
            <a:endParaRPr kumimoji="0" lang="zh-CN" altLang="en-US" sz="1400" kern="1200" cap="none" spc="0" normalizeH="0" baseline="0" noProof="0" dirty="0">
              <a:solidFill>
                <a:srgbClr val="172B4D"/>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9699"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29700"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29701"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数据故障容错</a:t>
            </a:r>
            <a:endParaRPr lang="zh-CN" altLang="en-US" sz="3600" dirty="0">
              <a:latin typeface="Arial" panose="020B0604020202020204" pitchFamily="34" charset="0"/>
            </a:endParaRPr>
          </a:p>
        </p:txBody>
      </p:sp>
      <p:sp>
        <p:nvSpPr>
          <p:cNvPr id="18" name="文本框 17"/>
          <p:cNvSpPr txBox="1"/>
          <p:nvPr/>
        </p:nvSpPr>
        <p:spPr>
          <a:xfrm>
            <a:off x="107950" y="726123"/>
            <a:ext cx="11414125" cy="5262245"/>
          </a:xfrm>
          <a:prstGeom prst="rect">
            <a:avLst/>
          </a:prstGeom>
          <a:noFill/>
        </p:spPr>
        <p:txBody>
          <a:bodyPr wrap="square">
            <a:spAutoFit/>
          </a:bodyPr>
          <a:lstStyle/>
          <a:p>
            <a:pPr marL="24130" marR="0" indent="0" defTabSz="914400">
              <a:lnSpc>
                <a:spcPct val="200000"/>
              </a:lnSpc>
              <a:buClrTx/>
              <a:buSzTx/>
              <a:buFont typeface="Wingdings" panose="05000000000000000000" pitchFamily="2" charset="2"/>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数据故障检测恢复</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309880" marR="0" indent="-285750" defTabSz="914400">
              <a:lnSpc>
                <a:spcPct val="200000"/>
              </a:lnSpc>
              <a:buClrTx/>
              <a:buSzTx/>
              <a:buFont typeface="Wingdings" panose="05000000000000000000" charset="0"/>
              <a:buChar char="p"/>
              <a:defRPr/>
            </a:pPr>
            <a:r>
              <a:rPr kumimoji="0" lang="zh-CN" altLang="en-US" sz="18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数据备份</a:t>
            </a:r>
            <a:r>
              <a:rPr kumimoji="0" lang="zh-CN" altLang="en-US" sz="1600" kern="1200" cap="none" spc="0" normalizeH="0" baseline="0" noProof="0" dirty="0">
                <a:solidFill>
                  <a:srgbClr val="172B4D"/>
                </a:solidFill>
                <a:latin typeface="微软雅黑" panose="020B0503020204020204" pitchFamily="34" charset="-122"/>
                <a:ea typeface="微软雅黑" panose="020B0503020204020204" pitchFamily="34" charset="-122"/>
                <a:cs typeface="+mn-cs"/>
              </a:rPr>
              <a:t>：</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就是一份数据存放在多个存储部件上，且存储部件实现物理隔离（不同的硬盘、不同的主机、不同的机柜、不同的站点等），主要有如下几种场景：</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系统配置数据</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存放在不同的主机上（一般情况下至少两个），也有选择在一个主机上的2个不同的硬盘分区存各存放一份</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在系统外（一般是客户提供的独立存储空间如NAS、FTP等，或者是某个公有云上的云主机或者云硬盘）再存放一份</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系统业务数据</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在系统内部存放的话，一般放在不同的主机（不同的硬盘上），</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存放在系统之外的第三方存储上（由第三方存储提供冗余备份能力）</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767080" marR="0" lvl="1" indent="-285750" defTabSz="914400">
              <a:lnSpc>
                <a:spcPct val="200000"/>
              </a:lnSpc>
              <a:buClrTx/>
              <a:buSzTx/>
              <a:buFont typeface="Wingdings" panose="05000000000000000000" charset="0"/>
              <a:buChar char="ü"/>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用户业务数据</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：这类数据的备份体现为两个方面：</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业务层面</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（虚拟机、卷的粒度）的整体备份（例如虚拟机备份，存储卷快照等机制），</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224280" marR="0" lvl="2" indent="-285750" defTabSz="914400">
              <a:lnSpc>
                <a:spcPct val="200000"/>
              </a:lnSpc>
              <a:buClrTx/>
              <a:buSzTx/>
              <a:buFont typeface="Wingdings" panose="05000000000000000000" charset="0"/>
              <a:buChar char="u"/>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存储层面</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的数据块/片的备份机制（例如2副本、3副本、EC8+4、RAID5、RAID6、RAID1+0等等）</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1747"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1748"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1749"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数据故障容错</a:t>
            </a:r>
            <a:endParaRPr lang="zh-CN" altLang="en-US" sz="3600" dirty="0">
              <a:latin typeface="Arial" panose="020B0604020202020204" pitchFamily="34" charset="0"/>
            </a:endParaRPr>
          </a:p>
        </p:txBody>
      </p:sp>
      <p:sp>
        <p:nvSpPr>
          <p:cNvPr id="18" name="文本框 17"/>
          <p:cNvSpPr txBox="1"/>
          <p:nvPr/>
        </p:nvSpPr>
        <p:spPr>
          <a:xfrm>
            <a:off x="76200" y="494983"/>
            <a:ext cx="11414125" cy="5754370"/>
          </a:xfrm>
          <a:prstGeom prst="rect">
            <a:avLst/>
          </a:prstGeom>
          <a:noFill/>
        </p:spPr>
        <p:txBody>
          <a:bodyPr>
            <a:spAutoFit/>
          </a:bodyPr>
          <a:lstStyle/>
          <a:p>
            <a:pPr marL="24130" marR="0" indent="0" defTabSz="914400">
              <a:lnSpc>
                <a:spcPct val="200000"/>
              </a:lnSpc>
              <a:buClrTx/>
              <a:buSzTx/>
              <a:buFont typeface="Wingdings" panose="05000000000000000000" pitchFamily="2" charset="2"/>
              <a:defRPr/>
            </a:pPr>
            <a:r>
              <a:rPr lang="zh-CN" altLang="en-US" sz="2000" b="1" noProof="0" dirty="0">
                <a:solidFill>
                  <a:srgbClr val="1D41D5"/>
                </a:solidFill>
                <a:latin typeface="微软雅黑" panose="020B0503020204020204" pitchFamily="34" charset="-122"/>
                <a:ea typeface="微软雅黑" panose="020B0503020204020204" pitchFamily="34" charset="-122"/>
                <a:sym typeface="+mn-ea"/>
              </a:rPr>
              <a:t>数据故障检测恢复</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309880" marR="0" indent="-285750" defTabSz="914400">
              <a:lnSpc>
                <a:spcPct val="200000"/>
              </a:lnSpc>
              <a:buClrTx/>
              <a:buSzTx/>
              <a:buFont typeface="Wingdings" panose="05000000000000000000" charset="0"/>
              <a:buChar char="p"/>
              <a:defRPr/>
            </a:pPr>
            <a:r>
              <a:rPr lang="zh-CN" altLang="en-US" sz="2000" b="1" noProof="0" dirty="0">
                <a:solidFill>
                  <a:srgbClr val="1D41D5"/>
                </a:solidFill>
                <a:latin typeface="微软雅黑" panose="020B0503020204020204" pitchFamily="34" charset="-122"/>
                <a:ea typeface="微软雅黑" panose="020B0503020204020204" pitchFamily="34" charset="-122"/>
                <a:sym typeface="+mn-ea"/>
              </a:rPr>
              <a:t>数据校验</a:t>
            </a:r>
            <a:r>
              <a:rPr lang="zh-CN" altLang="en-US" sz="2000" noProof="0" dirty="0">
                <a:solidFill>
                  <a:srgbClr val="1D41D5"/>
                </a:solidFill>
                <a:latin typeface="微软雅黑" panose="020B0503020204020204" pitchFamily="34" charset="-122"/>
                <a:ea typeface="微软雅黑" panose="020B0503020204020204" pitchFamily="34" charset="-122"/>
                <a:sym typeface="+mn-ea"/>
              </a:rPr>
              <a:t>：</a:t>
            </a:r>
            <a:endParaRPr kumimoji="0" lang="zh-CN" altLang="en-US" sz="20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703580" marR="0" indent="-342900" defTabSz="914400">
              <a:lnSpc>
                <a:spcPct val="200000"/>
              </a:lnSpc>
              <a:buClrTx/>
              <a:buSzTx/>
              <a:buFont typeface="Wingdings" panose="05000000000000000000" charset="0"/>
              <a:buChar char="ü"/>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数据与元数据</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1160780" marR="0" lvl="1" indent="-342900" defTabSz="914400">
              <a:lnSpc>
                <a:spcPct val="200000"/>
              </a:lnSpc>
              <a:buClrTx/>
              <a:buSzTx/>
              <a:buFont typeface="Wingdings" panose="05000000000000000000" charset="0"/>
              <a:buChar char="u"/>
              <a:defRPr/>
            </a:pP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一般是在后台周期性进行的，同时数据本身也是动态变化的，校验会具有一定的滞后性。</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1160780" marR="0" lvl="1" indent="-342900" defTabSz="914400">
              <a:lnSpc>
                <a:spcPct val="200000"/>
              </a:lnSpc>
              <a:buClrTx/>
              <a:buSzTx/>
              <a:buFont typeface="Wingdings" panose="05000000000000000000" charset="0"/>
              <a:buChar char="u"/>
              <a:defRPr/>
            </a:pP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业界常见的主要有虚拟机和虚拟机元数据的校验，存储卷和存储卷的元数据之间的校验，文件存储系统的文件信息和文件元数据的校验，对象存储系统的对象信息和对象元数据的校验</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703580" marR="0" indent="-342900" defTabSz="914400">
              <a:lnSpc>
                <a:spcPct val="200000"/>
              </a:lnSpc>
              <a:buClrTx/>
              <a:buSzTx/>
              <a:buFont typeface="Wingdings" panose="05000000000000000000" pitchFamily="2" charset="2"/>
              <a:buChar char="Ø"/>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多数据副本间</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a:t>
            </a:r>
            <a:endPar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1160780" marR="0" lvl="1" indent="-342900" algn="l" defTabSz="914400">
              <a:lnSpc>
                <a:spcPct val="200000"/>
              </a:lnSpc>
              <a:buClrTx/>
              <a:buSzTx/>
              <a:buFont typeface="Wingdings" panose="05000000000000000000" charset="0"/>
              <a:buChar char="u"/>
              <a:defRPr/>
            </a:pPr>
            <a:r>
              <a:rPr kumimoji="0" lang="en-US" altLang="zh-CN"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系统配置数据</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校验一般发生在不同的模块，包括但不限于管理节点上的节点A的配置和节点A自身上保存在配置信息（例如HCI中主控上的主机网路配置和主机上实际的网络配置），统一管理节点和产品/部件/组件管理模块之间的配置（例如BBC中的AF的安全策略配置和AF中的安全策略配置）</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1160780" marR="0" lvl="1" indent="-342900" algn="l" defTabSz="914400">
              <a:lnSpc>
                <a:spcPct val="200000"/>
              </a:lnSpc>
              <a:buClrTx/>
              <a:buSzTx/>
              <a:buFont typeface="Wingdings" panose="05000000000000000000" charset="0"/>
              <a:buChar char="u"/>
              <a:defRPr/>
            </a:pPr>
            <a:r>
              <a:rPr kumimoji="0" lang="en-US" altLang="zh-CN"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用户业务数据</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：特指存储系统中的数据块/片的多个副本之间的一致性校验。发生数据不一致的时候，依据数据存储准则（主备准则，EC算法等）进行修复，无法进行修复的上报告警进行人工处理。</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8195"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8196"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8197"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故障检测</a:t>
            </a:r>
            <a:r>
              <a:rPr lang="en-US" altLang="zh-CN"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&amp;</a:t>
            </a:r>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定位</a:t>
            </a:r>
            <a:endParaRPr lang="zh-CN" altLang="en-US" sz="3600" dirty="0">
              <a:latin typeface="Arial" panose="020B0604020202020204" pitchFamily="34" charset="0"/>
            </a:endParaRPr>
          </a:p>
        </p:txBody>
      </p:sp>
      <p:sp>
        <p:nvSpPr>
          <p:cNvPr id="8198" name="Text Box 7"/>
          <p:cNvSpPr/>
          <p:nvPr/>
        </p:nvSpPr>
        <p:spPr>
          <a:xfrm>
            <a:off x="239713" y="1001078"/>
            <a:ext cx="10674350" cy="458787"/>
          </a:xfrm>
          <a:prstGeom prst="rect">
            <a:avLst/>
          </a:prstGeom>
          <a:noFill/>
          <a:ln w="9525">
            <a:noFill/>
          </a:ln>
        </p:spPr>
        <p:txBody>
          <a:bodyPr>
            <a:spAutoFit/>
          </a:bodyPr>
          <a:p>
            <a:pPr marL="3175" defTabSz="914400" eaLnBrk="1" hangingPunct="1">
              <a:lnSpc>
                <a:spcPct val="150000"/>
              </a:lnSpc>
              <a:buSzPct val="100000"/>
              <a:tabLst>
                <a:tab pos="179705" algn="l"/>
              </a:tabLst>
            </a:pPr>
            <a:r>
              <a:rPr lang="zh-CN" altLang="en-US" b="1" dirty="0">
                <a:solidFill>
                  <a:schemeClr val="hlink"/>
                </a:solidFill>
                <a:latin typeface="微软雅黑" panose="020B0503020204020204" pitchFamily="34" charset="-122"/>
                <a:ea typeface="微软雅黑" panose="020B0503020204020204" pitchFamily="34" charset="-122"/>
                <a:sym typeface="微软雅黑" panose="020B0503020204020204" pitchFamily="34" charset="-122"/>
              </a:rPr>
              <a:t>出现无法避免故障后，可感知</a:t>
            </a:r>
            <a:endParaRPr lang="zh-CN" altLang="en-US" dirty="0">
              <a:latin typeface="Arial" panose="020B0604020202020204" pitchFamily="34" charset="0"/>
            </a:endParaRPr>
          </a:p>
        </p:txBody>
      </p:sp>
      <p:sp>
        <p:nvSpPr>
          <p:cNvPr id="11" name="Text Box 7"/>
          <p:cNvSpPr>
            <a:spLocks noChangeArrowheads="1"/>
          </p:cNvSpPr>
          <p:nvPr/>
        </p:nvSpPr>
        <p:spPr bwMode="auto">
          <a:xfrm>
            <a:off x="246063" y="1637665"/>
            <a:ext cx="10674350" cy="2168525"/>
          </a:xfrm>
          <a:prstGeom prst="rect">
            <a:avLst/>
          </a:prstGeom>
          <a:noFill/>
          <a:ln w="9525">
            <a:solidFill>
              <a:srgbClr val="000000"/>
            </a:solidFill>
            <a:miter lim="800000"/>
          </a:ln>
        </p:spPr>
        <p:txBody>
          <a:bodyPr>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故障检测：</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将系统内的故障通过业务程序本身或者公共程序感知出来</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业务路径上的故障（</a:t>
            </a:r>
            <a:r>
              <a:rPr kumimoji="0" lang="en-US" altLang="zh-CN"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Error</a:t>
            </a: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业务</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流程</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直接感知</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的会导致业务出现失败的故障，例如消息超时无响应，空间不足，读写错误，发送失败等</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非业务路径的故障（</a:t>
            </a:r>
            <a:r>
              <a:rPr kumimoji="0" lang="en-US" altLang="zh-CN"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Fault</a:t>
            </a: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业务</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流程</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不</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可</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直接感知</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的，但是会潜在的或者直接的导致业务失败的故障，例如进程挂死，网络断开，资源过载、电源损坏，</a:t>
            </a:r>
            <a:r>
              <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SSD</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寿命到期等等</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2" name="Text Box 7"/>
          <p:cNvSpPr>
            <a:spLocks noChangeArrowheads="1"/>
          </p:cNvSpPr>
          <p:nvPr/>
        </p:nvSpPr>
        <p:spPr bwMode="auto">
          <a:xfrm>
            <a:off x="242888" y="4080828"/>
            <a:ext cx="10674350" cy="1337945"/>
          </a:xfrm>
          <a:prstGeom prst="rect">
            <a:avLst/>
          </a:prstGeom>
          <a:noFill/>
          <a:ln w="9525">
            <a:solidFill>
              <a:srgbClr val="000000"/>
            </a:solidFill>
            <a:miter lim="800000"/>
          </a:ln>
        </p:spPr>
        <p:txBody>
          <a:bodyPr>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故障定位：</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故障发生的位置</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软件故障</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：定位到</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可管理单元</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FMU</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），软件模块（进程，服务，文件等等）</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硬件故障</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：定位到</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可更换单元</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FRU</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），硬盘，网口，光模块，内存（物理位置信息）</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1747"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1748"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1749"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主机故障容错</a:t>
            </a:r>
            <a:endParaRPr lang="zh-CN" altLang="en-US" sz="3600" dirty="0">
              <a:latin typeface="Arial" panose="020B0604020202020204" pitchFamily="34" charset="0"/>
            </a:endParaRPr>
          </a:p>
        </p:txBody>
      </p:sp>
      <p:sp>
        <p:nvSpPr>
          <p:cNvPr id="18" name="文本框 17"/>
          <p:cNvSpPr txBox="1"/>
          <p:nvPr/>
        </p:nvSpPr>
        <p:spPr>
          <a:xfrm>
            <a:off x="76200" y="633413"/>
            <a:ext cx="11414125" cy="5323205"/>
          </a:xfrm>
          <a:prstGeom prst="rect">
            <a:avLst/>
          </a:prstGeom>
          <a:noFill/>
        </p:spPr>
        <p:txBody>
          <a:bodyPr>
            <a:spAutoFit/>
          </a:bodyPr>
          <a:lstStyle/>
          <a:p>
            <a:pPr marL="24130" marR="0" indent="0" defTabSz="914400">
              <a:lnSpc>
                <a:spcPct val="200000"/>
              </a:lnSpc>
              <a:buClrTx/>
              <a:buSzTx/>
              <a:buFont typeface="Wingdings" panose="05000000000000000000" pitchFamily="2" charset="2"/>
              <a:defRPr/>
            </a:pPr>
            <a:r>
              <a:rPr lang="zh-CN" altLang="en-US" sz="2000" b="1" noProof="0" dirty="0">
                <a:solidFill>
                  <a:srgbClr val="1D41D5"/>
                </a:solidFill>
                <a:latin typeface="微软雅黑" panose="020B0503020204020204" pitchFamily="34" charset="-122"/>
                <a:ea typeface="微软雅黑" panose="020B0503020204020204" pitchFamily="34" charset="-122"/>
                <a:sym typeface="+mn-ea"/>
              </a:rPr>
              <a:t>主机故障场景分析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4130" marR="0" defTabSz="914400">
              <a:lnSpc>
                <a:spcPct val="200000"/>
              </a:lnSpc>
              <a:buClrTx/>
              <a:buSzTx/>
              <a:buFont typeface="Wingdings" panose="05000000000000000000" charset="0"/>
              <a:defRPr/>
            </a:pPr>
            <a:r>
              <a:rPr lang="zh-CN" altLang="en-US" sz="1600" noProof="0" dirty="0">
                <a:solidFill>
                  <a:srgbClr val="172B4D"/>
                </a:solidFill>
                <a:latin typeface="微软雅黑" panose="020B0503020204020204" pitchFamily="34" charset="-122"/>
                <a:ea typeface="微软雅黑" panose="020B0503020204020204" pitchFamily="34" charset="-122"/>
                <a:sym typeface="+mn-ea"/>
              </a:rPr>
              <a:t>指的是一台物理服务器（包含硬件和操作系统），虚拟机、容器等类主机形态的不在此处讨论。其故障行为主要表现为无法启动，重启，崩溃（宕机），掉电关机，卡死/假死，亚健康（卡慢，硬件不完整、反复重启等），网络中断等。</a:t>
            </a:r>
            <a:endParaRPr lang="zh-CN" altLang="en-US" sz="1600" noProof="0" dirty="0">
              <a:solidFill>
                <a:srgbClr val="172B4D"/>
              </a:solidFill>
              <a:latin typeface="微软雅黑" panose="020B0503020204020204" pitchFamily="34" charset="-122"/>
              <a:ea typeface="微软雅黑" panose="020B0503020204020204" pitchFamily="34" charset="-122"/>
              <a:sym typeface="+mn-ea"/>
            </a:endParaRPr>
          </a:p>
          <a:p>
            <a:pPr marL="24130" marR="0" defTabSz="914400">
              <a:lnSpc>
                <a:spcPct val="200000"/>
              </a:lnSpc>
              <a:buClrTx/>
              <a:buSzTx/>
              <a:buFont typeface="Wingdings" panose="05000000000000000000" charset="0"/>
              <a:buChar char="p"/>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主机无法启动</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：一般发生在首次上电启动，主机重启，主机宕机后重启，主机掉电后重启，主机关机后重启等情况。</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原因可能是硬件的原因（主板故障，系统盘故障等等），也可能是操作系统（文件系统损坏，关键系统文件丢失/损坏）的原因。</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对于这种故障，需要将业务切换到该主机的冗余主机上去了。当然如果没有冗余的主机可用，就形成了双点故障，造成了业务中断</a:t>
            </a:r>
            <a:endParaRPr lang="zh-CN" altLang="en-US" sz="1600" noProof="0" dirty="0">
              <a:solidFill>
                <a:srgbClr val="172B4D"/>
              </a:solidFill>
              <a:latin typeface="微软雅黑" panose="020B0503020204020204" pitchFamily="34" charset="-122"/>
              <a:ea typeface="微软雅黑" panose="020B0503020204020204" pitchFamily="34" charset="-122"/>
              <a:sym typeface="+mn-ea"/>
            </a:endParaRPr>
          </a:p>
          <a:p>
            <a:pPr marL="24130" marR="0" algn="l" defTabSz="914400">
              <a:lnSpc>
                <a:spcPct val="200000"/>
              </a:lnSpc>
              <a:buClrTx/>
              <a:buSzTx/>
              <a:buFont typeface="Wingdings" panose="05000000000000000000" charset="0"/>
              <a:buChar char="p"/>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主机重启：</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主机运行过程中因为自身原因（主板故障，系统盘故障，操作系统故障等）或者外部因素（掉电上电，触碰重启按钮，执行重启命令）而关闭并重新启动，如果重启失败了，就体现为主机无法启动的故障。如果重启成功了，也可能后续会出现多次重启。</a:t>
            </a:r>
            <a:endParaRPr lang="zh-CN" altLang="en-US" sz="1600" noProof="0" dirty="0">
              <a:solidFill>
                <a:srgbClr val="172B4D"/>
              </a:solidFill>
              <a:latin typeface="微软雅黑" panose="020B0503020204020204" pitchFamily="34" charset="-122"/>
              <a:ea typeface="微软雅黑" panose="020B0503020204020204" pitchFamily="34" charset="-122"/>
              <a:sym typeface="+mn-ea"/>
            </a:endParaRPr>
          </a:p>
          <a:p>
            <a:pPr marL="24130" marR="0" algn="l" defTabSz="914400">
              <a:lnSpc>
                <a:spcPct val="200000"/>
              </a:lnSpc>
              <a:buClrTx/>
              <a:buSzTx/>
              <a:buFont typeface="Wingdings" panose="05000000000000000000" charset="0"/>
              <a:buChar char="p"/>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主机宕机：</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主机处于停止运行状态，其上的业务进程和服务无法得到调度和执行。一般是由于硬件故障（主板故障、内存故障、硬盘故障等）、驱动缺陷（内存越界等）、内核缺陷（内存越界等）所引发。这种崩溃的场景也可能出现，虽然主机崩溃了，但是没有重启，还能响应管控面的心跳消息，会造成一种主机还在继续正常工作的假象</a:t>
            </a:r>
            <a:endParaRPr lang="zh-CN" altLang="en-US" sz="1600" noProof="0" dirty="0">
              <a:solidFill>
                <a:srgbClr val="172B4D"/>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1747"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1748"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1749"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主机故障容错</a:t>
            </a:r>
            <a:endParaRPr lang="zh-CN" altLang="en-US" sz="3600" dirty="0">
              <a:latin typeface="Arial" panose="020B0604020202020204" pitchFamily="34" charset="0"/>
            </a:endParaRPr>
          </a:p>
        </p:txBody>
      </p:sp>
      <p:sp>
        <p:nvSpPr>
          <p:cNvPr id="18" name="文本框 17"/>
          <p:cNvSpPr txBox="1"/>
          <p:nvPr/>
        </p:nvSpPr>
        <p:spPr>
          <a:xfrm>
            <a:off x="76200" y="633413"/>
            <a:ext cx="11414125" cy="5200650"/>
          </a:xfrm>
          <a:prstGeom prst="rect">
            <a:avLst/>
          </a:prstGeom>
          <a:noFill/>
        </p:spPr>
        <p:txBody>
          <a:bodyPr>
            <a:spAutoFit/>
          </a:bodyPr>
          <a:lstStyle/>
          <a:p>
            <a:pPr marL="24130" marR="0" indent="0" defTabSz="914400">
              <a:lnSpc>
                <a:spcPct val="200000"/>
              </a:lnSpc>
              <a:buClrTx/>
              <a:buSzTx/>
              <a:buFont typeface="Wingdings" panose="05000000000000000000" pitchFamily="2" charset="2"/>
              <a:defRPr/>
            </a:pPr>
            <a:r>
              <a:rPr lang="zh-CN" altLang="en-US" sz="2000" b="1" noProof="0" dirty="0">
                <a:solidFill>
                  <a:srgbClr val="1D41D5"/>
                </a:solidFill>
                <a:latin typeface="微软雅黑" panose="020B0503020204020204" pitchFamily="34" charset="-122"/>
                <a:ea typeface="微软雅黑" panose="020B0503020204020204" pitchFamily="34" charset="-122"/>
                <a:sym typeface="+mn-ea"/>
              </a:rPr>
              <a:t>主机故障场景分析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4130" marR="0" algn="l" defTabSz="914400">
              <a:lnSpc>
                <a:spcPct val="200000"/>
              </a:lnSpc>
              <a:buClrTx/>
              <a:buSzTx/>
              <a:buFont typeface="Wingdings" panose="05000000000000000000" charset="0"/>
              <a:buChar char="p"/>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主机掉电关机：</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一般是由于人为主动关闭电源或者主机电源故障或者外部供电中断所引起的，这种故障从对业务的影响角度来看，和主机重启，主机宕机基本一样。所不同的是，如果是供电异常中断（非人为安全关机）的话，可能会引发数据不一致，因此所有涉及到写数据的流程都需要保证数据写入的原子性和持久化（关闭缓存或者使用非易失性材质的缓存，典型的例子就是在分布式存储中关闭硬盘的缓存，RAID卡采用直通模式等）</a:t>
            </a:r>
            <a:endParaRPr lang="zh-CN" altLang="en-US" sz="1600" noProof="0" dirty="0">
              <a:solidFill>
                <a:srgbClr val="172B4D"/>
              </a:solidFill>
              <a:latin typeface="微软雅黑" panose="020B0503020204020204" pitchFamily="34" charset="-122"/>
              <a:ea typeface="微软雅黑" panose="020B0503020204020204" pitchFamily="34" charset="-122"/>
              <a:sym typeface="+mn-ea"/>
            </a:endParaRPr>
          </a:p>
          <a:p>
            <a:pPr marL="24130" marR="0" algn="l" defTabSz="914400">
              <a:lnSpc>
                <a:spcPct val="200000"/>
              </a:lnSpc>
              <a:buClrTx/>
              <a:buSzTx/>
              <a:buFont typeface="Wingdings" panose="05000000000000000000" charset="0"/>
              <a:buChar char="p"/>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主机亚健康</a:t>
            </a:r>
            <a:endParaRPr lang="zh-CN" altLang="en-US" sz="1600" b="1" noProof="0" dirty="0">
              <a:solidFill>
                <a:srgbClr val="1D41D5"/>
              </a:solidFill>
              <a:latin typeface="微软雅黑" panose="020B0503020204020204" pitchFamily="34" charset="-122"/>
              <a:ea typeface="微软雅黑" panose="020B0503020204020204" pitchFamily="34" charset="-122"/>
              <a:sym typeface="+mn-ea"/>
            </a:endParaRPr>
          </a:p>
          <a:p>
            <a:pPr marL="767080" marR="0" lvl="1" indent="-285750" defTabSz="914400">
              <a:lnSpc>
                <a:spcPct val="200000"/>
              </a:lnSpc>
              <a:buClrTx/>
              <a:buSzTx/>
              <a:buFont typeface="Wingdings" panose="05000000000000000000" charset="0"/>
              <a:buChar char="ü"/>
              <a:defRPr/>
            </a:pP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主机卡慢</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：表现为主机对于外部的请求表现为响应缓慢或者对部分请求响应对部分请求不响应</a:t>
            </a:r>
            <a:endParaRPr lang="zh-CN" altLang="en-US" sz="1400" noProof="0" dirty="0">
              <a:solidFill>
                <a:srgbClr val="172B4D"/>
              </a:solidFill>
              <a:latin typeface="微软雅黑" panose="020B0503020204020204" pitchFamily="34" charset="-122"/>
              <a:ea typeface="微软雅黑" panose="020B0503020204020204" pitchFamily="34" charset="-122"/>
              <a:sym typeface="+mn-ea"/>
            </a:endParaRPr>
          </a:p>
          <a:p>
            <a:pPr marL="767080" marR="0" lvl="1" indent="-285750" defTabSz="914400">
              <a:lnSpc>
                <a:spcPct val="200000"/>
              </a:lnSpc>
              <a:buClrTx/>
              <a:buSzTx/>
              <a:buFont typeface="Wingdings" panose="05000000000000000000" charset="0"/>
              <a:buChar char="ü"/>
              <a:defRPr/>
            </a:pP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主机硬件不完整</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：主机当前的硬件配置不是最佳，比如少了个系统盘，少了个电源，少了风扇，少了CPU、少了内存等等</a:t>
            </a:r>
            <a:endParaRPr lang="zh-CN" altLang="en-US" sz="1400" noProof="0" dirty="0">
              <a:solidFill>
                <a:srgbClr val="172B4D"/>
              </a:solidFill>
              <a:latin typeface="微软雅黑" panose="020B0503020204020204" pitchFamily="34" charset="-122"/>
              <a:ea typeface="微软雅黑" panose="020B0503020204020204" pitchFamily="34" charset="-122"/>
              <a:sym typeface="+mn-ea"/>
            </a:endParaRPr>
          </a:p>
          <a:p>
            <a:pPr marL="767080" marR="0" lvl="1" indent="-285750" defTabSz="914400">
              <a:lnSpc>
                <a:spcPct val="200000"/>
              </a:lnSpc>
              <a:buClrTx/>
              <a:buSzTx/>
              <a:buFont typeface="Wingdings" panose="05000000000000000000" charset="0"/>
              <a:buChar char="ü"/>
              <a:defRPr/>
            </a:pP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主机反复重启</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：主机运行不稳定，在特定的时间周期内多次重启</a:t>
            </a:r>
            <a:endParaRPr lang="zh-CN" altLang="en-US" sz="1400" noProof="0" dirty="0">
              <a:solidFill>
                <a:srgbClr val="172B4D"/>
              </a:solidFill>
              <a:latin typeface="微软雅黑" panose="020B0503020204020204" pitchFamily="34" charset="-122"/>
              <a:ea typeface="微软雅黑" panose="020B0503020204020204" pitchFamily="34" charset="-122"/>
              <a:sym typeface="+mn-ea"/>
            </a:endParaRPr>
          </a:p>
          <a:p>
            <a:pPr marL="24130" marR="0" algn="l" defTabSz="914400">
              <a:lnSpc>
                <a:spcPct val="200000"/>
              </a:lnSpc>
              <a:buClrTx/>
              <a:buSzTx/>
              <a:buFont typeface="Wingdings" panose="05000000000000000000" charset="0"/>
              <a:buChar char="p"/>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主机假死：</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指的是从外部来看主机不响应外部的管理或者控制面请求，但是主机内部仍然在继续正常的业务处理。这种情况也有可能是因为主机的管控面网络中断造成的。</a:t>
            </a:r>
            <a:endParaRPr lang="zh-CN" altLang="en-US" sz="1400" noProof="0" dirty="0">
              <a:solidFill>
                <a:srgbClr val="172B4D"/>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1747"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1748"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1749"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主机故障容错</a:t>
            </a:r>
            <a:endParaRPr lang="zh-CN" altLang="en-US" sz="3600" dirty="0">
              <a:latin typeface="Arial" panose="020B0604020202020204" pitchFamily="34" charset="0"/>
            </a:endParaRPr>
          </a:p>
        </p:txBody>
      </p:sp>
      <p:sp>
        <p:nvSpPr>
          <p:cNvPr id="18" name="文本框 17"/>
          <p:cNvSpPr txBox="1"/>
          <p:nvPr/>
        </p:nvSpPr>
        <p:spPr>
          <a:xfrm>
            <a:off x="76200" y="633413"/>
            <a:ext cx="11414125" cy="4646295"/>
          </a:xfrm>
          <a:prstGeom prst="rect">
            <a:avLst/>
          </a:prstGeom>
          <a:noFill/>
        </p:spPr>
        <p:txBody>
          <a:bodyPr>
            <a:spAutoFit/>
          </a:bodyPr>
          <a:lstStyle/>
          <a:p>
            <a:pPr marL="24130" marR="0" indent="0" defTabSz="914400">
              <a:lnSpc>
                <a:spcPct val="200000"/>
              </a:lnSpc>
              <a:buClrTx/>
              <a:buSzTx/>
              <a:buFont typeface="Wingdings" panose="05000000000000000000" pitchFamily="2" charset="2"/>
              <a:defRPr/>
            </a:pPr>
            <a:r>
              <a:rPr lang="zh-CN" altLang="en-US" sz="2000" b="1" noProof="0" dirty="0">
                <a:solidFill>
                  <a:srgbClr val="1D41D5"/>
                </a:solidFill>
                <a:latin typeface="微软雅黑" panose="020B0503020204020204" pitchFamily="34" charset="-122"/>
                <a:ea typeface="微软雅黑" panose="020B0503020204020204" pitchFamily="34" charset="-122"/>
                <a:sym typeface="+mn-ea"/>
              </a:rPr>
              <a:t>主机故障检测恢复</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4130" marR="0" defTabSz="914400">
              <a:lnSpc>
                <a:spcPct val="200000"/>
              </a:lnSpc>
              <a:buClrTx/>
              <a:buSzTx/>
              <a:buFont typeface="Wingdings" panose="05000000000000000000" charset="0"/>
              <a:defRPr/>
            </a:pPr>
            <a:r>
              <a:rPr lang="zh-CN" altLang="en-US" sz="1600" noProof="0" dirty="0">
                <a:solidFill>
                  <a:srgbClr val="172B4D"/>
                </a:solidFill>
                <a:latin typeface="微软雅黑" panose="020B0503020204020204" pitchFamily="34" charset="-122"/>
                <a:ea typeface="微软雅黑" panose="020B0503020204020204" pitchFamily="34" charset="-122"/>
                <a:sym typeface="+mn-ea"/>
              </a:rPr>
              <a:t>主机的故障检测和自动恢复分为两个维度来看，一个从主机内部来看，一个是主机外部来看。</a:t>
            </a:r>
            <a:endParaRPr lang="zh-CN" altLang="en-US" sz="1600" noProof="0" dirty="0">
              <a:solidFill>
                <a:srgbClr val="172B4D"/>
              </a:solidFill>
              <a:latin typeface="微软雅黑" panose="020B0503020204020204" pitchFamily="34" charset="-122"/>
              <a:ea typeface="微软雅黑" panose="020B0503020204020204" pitchFamily="34" charset="-122"/>
              <a:sym typeface="+mn-ea"/>
            </a:endParaRPr>
          </a:p>
          <a:p>
            <a:pPr marL="24130" marR="0" algn="l" defTabSz="914400">
              <a:lnSpc>
                <a:spcPct val="200000"/>
              </a:lnSpc>
              <a:buClrTx/>
              <a:buSzTx/>
              <a:buFont typeface="Wingdings" panose="05000000000000000000" charset="0"/>
              <a:buChar char="p"/>
              <a:defRPr/>
            </a:pP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主机内</a:t>
            </a:r>
            <a:endParaRPr lang="zh-CN" altLang="en-US" sz="1400" b="1" noProof="0" dirty="0">
              <a:solidFill>
                <a:srgbClr val="1D41D5"/>
              </a:solidFill>
              <a:latin typeface="微软雅黑" panose="020B0503020204020204" pitchFamily="34" charset="-122"/>
              <a:ea typeface="微软雅黑" panose="020B0503020204020204" pitchFamily="34" charset="-122"/>
              <a:sym typeface="+mn-ea"/>
            </a:endParaRPr>
          </a:p>
          <a:p>
            <a:pPr marL="767080" marR="0" lvl="1" indent="-285750" defTabSz="914400">
              <a:lnSpc>
                <a:spcPct val="200000"/>
              </a:lnSpc>
              <a:buClrTx/>
              <a:buSzTx/>
              <a:buFont typeface="Wingdings" panose="05000000000000000000" charset="0"/>
              <a:buChar char="ü"/>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有冗余的情况下，该主机上的业务应该切换到其他的主机上去</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767080" marR="0" lvl="1" indent="-285750" defTabSz="914400">
              <a:lnSpc>
                <a:spcPct val="200000"/>
              </a:lnSpc>
              <a:buClrTx/>
              <a:buSzTx/>
              <a:buFont typeface="Wingdings" panose="05000000000000000000" charset="0"/>
              <a:buChar char="ü"/>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宕机后要能立刻重启，这样可以避免无冗余情况下的长时间业务中断，也可以避免管控面心跳正常而没有将业务切走导致的中断。</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767080" marR="0" lvl="1" indent="-285750" defTabSz="914400">
              <a:lnSpc>
                <a:spcPct val="200000"/>
              </a:lnSpc>
              <a:buClrTx/>
              <a:buSzTx/>
              <a:buFont typeface="Wingdings" panose="05000000000000000000" charset="0"/>
              <a:buChar char="ü"/>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因为硬件故障导致的宕机可能无法正常启动了，必须要依赖冗余机制来保证业务不中断。</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24130" marR="0" algn="l" defTabSz="914400">
              <a:lnSpc>
                <a:spcPct val="200000"/>
              </a:lnSpc>
              <a:buClrTx/>
              <a:buSzTx/>
              <a:buFont typeface="Wingdings" panose="05000000000000000000" charset="0"/>
              <a:buChar char="p"/>
              <a:defRPr/>
            </a:pP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主机外</a:t>
            </a:r>
            <a:endParaRPr lang="zh-CN" altLang="en-US" sz="1400" b="1" noProof="0" dirty="0">
              <a:solidFill>
                <a:srgbClr val="1D41D5"/>
              </a:solidFill>
              <a:latin typeface="微软雅黑" panose="020B0503020204020204" pitchFamily="34" charset="-122"/>
              <a:ea typeface="微软雅黑" panose="020B0503020204020204" pitchFamily="34" charset="-122"/>
              <a:sym typeface="+mn-ea"/>
            </a:endParaRPr>
          </a:p>
          <a:p>
            <a:pPr marL="767080" marR="0" lvl="1" indent="-285750" algn="l" defTabSz="914400">
              <a:lnSpc>
                <a:spcPct val="200000"/>
              </a:lnSpc>
              <a:buClrTx/>
              <a:buSzTx/>
              <a:buFont typeface="Wingdings" panose="05000000000000000000" charset="0"/>
              <a:buChar char="ü"/>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除了主机宕机/崩溃可以在主机内进行检测和恢复外。其他的主机故障都是要靠外部进行检测和隔离的：</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1224280"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运维管理模块或者业务控制模块(都属于系统级可靠性服务）进行检测与业务恢复</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1224280"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一般是通过心跳（管理面）来判断主机状态</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1224280"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主机心跳中断后，进行业务恢复（业务迁移例如主备倒换，虚拟机</a:t>
            </a:r>
            <a:r>
              <a:rPr lang="en-US" altLang="zh-CN" sz="1200" noProof="0" dirty="0">
                <a:solidFill>
                  <a:srgbClr val="172B4D"/>
                </a:solidFill>
                <a:latin typeface="微软雅黑" panose="020B0503020204020204" pitchFamily="34" charset="-122"/>
                <a:ea typeface="微软雅黑" panose="020B0503020204020204" pitchFamily="34" charset="-122"/>
                <a:sym typeface="+mn-ea"/>
              </a:rPr>
              <a:t>HA</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、数据重建等）</a:t>
            </a:r>
            <a:r>
              <a:rPr lang="en-US" altLang="zh-CN" sz="1200" noProof="0" dirty="0">
                <a:solidFill>
                  <a:srgbClr val="172B4D"/>
                </a:solidFill>
                <a:latin typeface="微软雅黑" panose="020B0503020204020204" pitchFamily="34" charset="-122"/>
                <a:ea typeface="微软雅黑" panose="020B0503020204020204" pitchFamily="34" charset="-122"/>
                <a:sym typeface="+mn-ea"/>
              </a:rPr>
              <a:t> </a:t>
            </a:r>
            <a:endParaRPr lang="en-US" altLang="zh-CN" sz="1200" noProof="0" dirty="0">
              <a:solidFill>
                <a:srgbClr val="172B4D"/>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1747"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1748"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1749"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主机故障容错</a:t>
            </a:r>
            <a:endParaRPr lang="zh-CN" altLang="en-US" sz="3600" dirty="0">
              <a:latin typeface="Arial" panose="020B0604020202020204" pitchFamily="34" charset="0"/>
            </a:endParaRPr>
          </a:p>
        </p:txBody>
      </p:sp>
      <p:sp>
        <p:nvSpPr>
          <p:cNvPr id="18" name="文本框 17"/>
          <p:cNvSpPr txBox="1"/>
          <p:nvPr/>
        </p:nvSpPr>
        <p:spPr>
          <a:xfrm>
            <a:off x="76200" y="1048703"/>
            <a:ext cx="11414125" cy="4646295"/>
          </a:xfrm>
          <a:prstGeom prst="rect">
            <a:avLst/>
          </a:prstGeom>
          <a:noFill/>
        </p:spPr>
        <p:txBody>
          <a:bodyPr>
            <a:spAutoFit/>
          </a:bodyPr>
          <a:lstStyle/>
          <a:p>
            <a:pPr marL="24130" marR="0" indent="0" defTabSz="914400">
              <a:lnSpc>
                <a:spcPct val="200000"/>
              </a:lnSpc>
              <a:buClrTx/>
              <a:buSzTx/>
              <a:buFont typeface="Wingdings" panose="05000000000000000000" pitchFamily="2" charset="2"/>
              <a:defRPr/>
            </a:pPr>
            <a:r>
              <a:rPr lang="zh-CN" altLang="en-US" sz="2000" b="1" noProof="0" dirty="0">
                <a:solidFill>
                  <a:srgbClr val="1D41D5"/>
                </a:solidFill>
                <a:latin typeface="微软雅黑" panose="020B0503020204020204" pitchFamily="34" charset="-122"/>
                <a:ea typeface="微软雅黑" panose="020B0503020204020204" pitchFamily="34" charset="-122"/>
                <a:sym typeface="+mn-ea"/>
              </a:rPr>
              <a:t>主机故障检测恢复</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4130" marR="0" algn="l" defTabSz="914400">
              <a:lnSpc>
                <a:spcPct val="200000"/>
              </a:lnSpc>
              <a:buClrTx/>
              <a:buSzTx/>
              <a:buFont typeface="Wingdings" panose="05000000000000000000" charset="0"/>
              <a:buChar char="p"/>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主机外</a:t>
            </a:r>
            <a:endParaRPr lang="zh-CN" altLang="en-US" sz="1600" b="1" noProof="0" dirty="0">
              <a:solidFill>
                <a:srgbClr val="1D41D5"/>
              </a:solidFill>
              <a:latin typeface="微软雅黑" panose="020B0503020204020204" pitchFamily="34" charset="-122"/>
              <a:ea typeface="微软雅黑" panose="020B0503020204020204" pitchFamily="34" charset="-122"/>
              <a:sym typeface="+mn-ea"/>
            </a:endParaRPr>
          </a:p>
          <a:p>
            <a:pPr marL="767080" marR="0" lvl="1" indent="-285750" algn="l" defTabSz="914400">
              <a:lnSpc>
                <a:spcPct val="200000"/>
              </a:lnSpc>
              <a:buClrTx/>
              <a:buSzTx/>
              <a:buFont typeface="Wingdings" panose="05000000000000000000" charset="0"/>
              <a:buChar char="ü"/>
              <a:defRPr/>
            </a:pPr>
            <a:r>
              <a:rPr lang="zh-CN" altLang="en-US" sz="1400" noProof="0" dirty="0">
                <a:solidFill>
                  <a:srgbClr val="172B4D"/>
                </a:solidFill>
                <a:latin typeface="微软雅黑" panose="020B0503020204020204" pitchFamily="34" charset="-122"/>
                <a:ea typeface="微软雅黑" panose="020B0503020204020204" pitchFamily="34" charset="-122"/>
                <a:sym typeface="+mn-ea"/>
              </a:rPr>
              <a:t>业务控制模块通过独立的心跳或者业务的处理结果对主机的状态进行判断：</a:t>
            </a:r>
            <a:endParaRPr lang="zh-CN" altLang="en-US" sz="1400" noProof="0" dirty="0">
              <a:solidFill>
                <a:srgbClr val="172B4D"/>
              </a:solidFill>
              <a:latin typeface="微软雅黑" panose="020B0503020204020204" pitchFamily="34" charset="-122"/>
              <a:ea typeface="微软雅黑" panose="020B0503020204020204" pitchFamily="34" charset="-122"/>
              <a:sym typeface="+mn-ea"/>
            </a:endParaRPr>
          </a:p>
          <a:p>
            <a:pPr marL="1224280"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对于多次心跳不返回、业务持续不响应、业务持续响应慢（达到一定的程度）的主机，则将该主机从业务集群中暂时（主机故障恢复重新加入）隔离出去（该主机不再处理新业务，该主机上也有的业务迁移到其他的主机上），并上报主机故障告警。</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1224280"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对于主机重启的场景，当主机重启完成后，会重新加入系统。</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1224280"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需要避免心跳异常了，但是业务处理还是正常的，同时也要避免心跳是正常的，但是业务结果是异常的</a:t>
            </a:r>
            <a:endParaRPr lang="zh-CN" altLang="en-US" sz="1600" noProof="0" dirty="0">
              <a:solidFill>
                <a:srgbClr val="172B4D"/>
              </a:solidFill>
              <a:latin typeface="微软雅黑" panose="020B0503020204020204" pitchFamily="34" charset="-122"/>
              <a:ea typeface="微软雅黑" panose="020B0503020204020204" pitchFamily="34" charset="-122"/>
              <a:sym typeface="+mn-ea"/>
            </a:endParaRPr>
          </a:p>
          <a:p>
            <a:pPr marL="767080" marR="0" lvl="1" indent="-285750" algn="l" defTabSz="914400">
              <a:lnSpc>
                <a:spcPct val="200000"/>
              </a:lnSpc>
              <a:buClrTx/>
              <a:buSzTx/>
              <a:buFont typeface="Wingdings" panose="05000000000000000000" charset="0"/>
              <a:buChar char="ü"/>
              <a:defRPr/>
            </a:pPr>
            <a:r>
              <a:rPr lang="zh-CN" altLang="en-US" sz="1400" noProof="0" dirty="0">
                <a:solidFill>
                  <a:schemeClr val="tx1"/>
                </a:solidFill>
                <a:latin typeface="微软雅黑" panose="020B0503020204020204" pitchFamily="34" charset="-122"/>
                <a:ea typeface="微软雅黑" panose="020B0503020204020204" pitchFamily="34" charset="-122"/>
                <a:sym typeface="+mn-ea"/>
              </a:rPr>
              <a:t>对于</a:t>
            </a: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主机亚健康</a:t>
            </a:r>
            <a:r>
              <a:rPr lang="zh-CN" altLang="en-US" sz="1400" noProof="0" dirty="0">
                <a:solidFill>
                  <a:schemeClr val="tx1"/>
                </a:solidFill>
                <a:latin typeface="微软雅黑" panose="020B0503020204020204" pitchFamily="34" charset="-122"/>
                <a:ea typeface="微软雅黑" panose="020B0503020204020204" pitchFamily="34" charset="-122"/>
                <a:sym typeface="+mn-ea"/>
              </a:rPr>
              <a:t>主要采用隔离方式进行处理：</a:t>
            </a:r>
            <a:endParaRPr lang="zh-CN" altLang="en-US" sz="1600" noProof="0" dirty="0">
              <a:solidFill>
                <a:srgbClr val="172B4D"/>
              </a:solidFill>
              <a:latin typeface="微软雅黑" panose="020B0503020204020204" pitchFamily="34" charset="-122"/>
              <a:ea typeface="微软雅黑" panose="020B0503020204020204" pitchFamily="34" charset="-122"/>
              <a:sym typeface="+mn-ea"/>
            </a:endParaRPr>
          </a:p>
          <a:p>
            <a:pPr marL="1224280"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反复重启的情况：对该主机要进行隔离（老业务立刻迁移走，新业务不再分发到这里），以避免多次引发业务不稳定</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1224280"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硬件不完整的情况：对该主机进行隔离（老业务可以继续运行，新业务不再分发到这里）</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1224280" marR="0" lvl="2" indent="-285750" algn="l" defTabSz="914400">
              <a:lnSpc>
                <a:spcPct val="200000"/>
              </a:lnSpc>
              <a:buClrTx/>
              <a:buSzTx/>
              <a:buFont typeface="Wingdings" panose="05000000000000000000" charset="0"/>
              <a:buChar char="u"/>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业务响应慢：对该主机要进行隔离（老业务立刻迁移走，新业务不再分发到这里）</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1747"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1748"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1749"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人因差错容错</a:t>
            </a:r>
            <a:endParaRPr lang="zh-CN" altLang="en-US" sz="3600" dirty="0">
              <a:latin typeface="Arial" panose="020B0604020202020204" pitchFamily="34" charset="0"/>
            </a:endParaRPr>
          </a:p>
        </p:txBody>
      </p:sp>
      <p:sp>
        <p:nvSpPr>
          <p:cNvPr id="18" name="文本框 17"/>
          <p:cNvSpPr txBox="1"/>
          <p:nvPr/>
        </p:nvSpPr>
        <p:spPr>
          <a:xfrm>
            <a:off x="76200" y="979488"/>
            <a:ext cx="11414125" cy="5077460"/>
          </a:xfrm>
          <a:prstGeom prst="rect">
            <a:avLst/>
          </a:prstGeom>
          <a:noFill/>
        </p:spPr>
        <p:txBody>
          <a:bodyPr>
            <a:spAutoFit/>
          </a:bodyPr>
          <a:lstStyle/>
          <a:p>
            <a:pPr marL="24130" marR="0" indent="0" defTabSz="914400">
              <a:lnSpc>
                <a:spcPct val="200000"/>
              </a:lnSpc>
              <a:buClrTx/>
              <a:buSzTx/>
              <a:buFont typeface="Wingdings" panose="05000000000000000000" pitchFamily="2" charset="2"/>
              <a:defRPr/>
            </a:pPr>
            <a:r>
              <a:rPr lang="zh-CN" altLang="en-US" sz="2000" b="1" noProof="0" dirty="0">
                <a:solidFill>
                  <a:srgbClr val="1D41D5"/>
                </a:solidFill>
                <a:latin typeface="微软雅黑" panose="020B0503020204020204" pitchFamily="34" charset="-122"/>
                <a:ea typeface="微软雅黑" panose="020B0503020204020204" pitchFamily="34" charset="-122"/>
                <a:sym typeface="+mn-ea"/>
              </a:rPr>
              <a:t>人因差错场景分析</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24130" marR="0" defTabSz="914400">
              <a:lnSpc>
                <a:spcPct val="200000"/>
              </a:lnSpc>
              <a:buClrTx/>
              <a:buSzTx/>
              <a:buFont typeface="Wingdings" panose="05000000000000000000" charset="0"/>
              <a:defRPr/>
            </a:pPr>
            <a:r>
              <a:rPr lang="zh-CN" altLang="en-US" sz="1600" noProof="0" dirty="0">
                <a:solidFill>
                  <a:srgbClr val="172B4D"/>
                </a:solidFill>
                <a:latin typeface="微软雅黑" panose="020B0503020204020204" pitchFamily="34" charset="-122"/>
                <a:ea typeface="微软雅黑" panose="020B0503020204020204" pitchFamily="34" charset="-122"/>
                <a:sym typeface="+mn-ea"/>
              </a:rPr>
              <a:t>人是产品生产、运维、使用的主体，因此在产品的整个生命周期种，都会有人的失误所造成的问题，常见的场景如下：</a:t>
            </a:r>
            <a:endParaRPr lang="zh-CN" altLang="en-US" sz="1800" noProof="0" dirty="0">
              <a:solidFill>
                <a:srgbClr val="172B4D"/>
              </a:solidFill>
              <a:latin typeface="微软雅黑" panose="020B0503020204020204" pitchFamily="34" charset="-122"/>
              <a:ea typeface="微软雅黑" panose="020B0503020204020204" pitchFamily="34" charset="-122"/>
              <a:sym typeface="+mn-ea"/>
            </a:endParaRPr>
          </a:p>
          <a:p>
            <a:pPr marL="767080" marR="0" lvl="1" indent="-285750" defTabSz="914400">
              <a:lnSpc>
                <a:spcPct val="200000"/>
              </a:lnSpc>
              <a:buClrTx/>
              <a:buSzTx/>
              <a:buFont typeface="Wingdings" panose="05000000000000000000" charset="0"/>
              <a:buChar char="ü"/>
              <a:defRPr/>
            </a:pP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开发阶段</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：因为开发人员的编码失误没有释放内存，就可能会造成内存泄漏；因为某些异常没处理，就会造成进程崩溃等等的例子太多了</a:t>
            </a:r>
            <a:endParaRPr lang="zh-CN" altLang="en-US" sz="1400" noProof="0" dirty="0">
              <a:solidFill>
                <a:srgbClr val="172B4D"/>
              </a:solidFill>
              <a:latin typeface="微软雅黑" panose="020B0503020204020204" pitchFamily="34" charset="-122"/>
              <a:ea typeface="微软雅黑" panose="020B0503020204020204" pitchFamily="34" charset="-122"/>
              <a:sym typeface="+mn-ea"/>
            </a:endParaRPr>
          </a:p>
          <a:p>
            <a:pPr marL="767080" marR="0" lvl="1" indent="-285750" defTabSz="914400">
              <a:lnSpc>
                <a:spcPct val="200000"/>
              </a:lnSpc>
              <a:buClrTx/>
              <a:buSzTx/>
              <a:buFont typeface="Wingdings" panose="05000000000000000000" charset="0"/>
              <a:buChar char="ü"/>
              <a:defRPr/>
            </a:pP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使用阶段</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运维人员很有可能在扩容/更换的时候把新主机的IP地址输入位系统中正在使用主机的IP地址；运维人员不小心触碰了电源按钮导致主机关机；运维人员本来要发读命令进行数据测试的，但是不小心发成了写命令导致数据被覆盖（丢失），从而造成业务、数据方面的后果；业务人员不小心删除了数据</a:t>
            </a:r>
            <a:endParaRPr lang="zh-CN" altLang="en-US" sz="1400" noProof="0" dirty="0">
              <a:solidFill>
                <a:srgbClr val="172B4D"/>
              </a:solidFill>
              <a:latin typeface="微软雅黑" panose="020B0503020204020204" pitchFamily="34" charset="-122"/>
              <a:ea typeface="微软雅黑" panose="020B0503020204020204" pitchFamily="34" charset="-122"/>
              <a:sym typeface="+mn-ea"/>
            </a:endParaRPr>
          </a:p>
          <a:p>
            <a:pPr marL="767080" marR="0" lvl="1" indent="-285750" defTabSz="914400">
              <a:lnSpc>
                <a:spcPct val="200000"/>
              </a:lnSpc>
              <a:buClrTx/>
              <a:buSzTx/>
              <a:buFont typeface="Wingdings" panose="05000000000000000000" charset="0"/>
              <a:buChar char="ü"/>
              <a:defRPr/>
            </a:pPr>
            <a:r>
              <a:rPr lang="zh-CN" altLang="en-US" sz="1400" b="1" noProof="0" dirty="0">
                <a:solidFill>
                  <a:srgbClr val="1D41D5"/>
                </a:solidFill>
                <a:latin typeface="微软雅黑" panose="020B0503020204020204" pitchFamily="34" charset="-122"/>
                <a:ea typeface="微软雅黑" panose="020B0503020204020204" pitchFamily="34" charset="-122"/>
                <a:sym typeface="+mn-ea"/>
              </a:rPr>
              <a:t>补充说明</a:t>
            </a:r>
            <a:r>
              <a:rPr lang="zh-CN" altLang="en-US" sz="1400" noProof="0" dirty="0">
                <a:solidFill>
                  <a:srgbClr val="172B4D"/>
                </a:solidFill>
                <a:latin typeface="微软雅黑" panose="020B0503020204020204" pitchFamily="34" charset="-122"/>
                <a:ea typeface="微软雅黑" panose="020B0503020204020204" pitchFamily="34" charset="-122"/>
                <a:sym typeface="+mn-ea"/>
              </a:rPr>
              <a:t>：开发阶段的人因差错一般是通过故障自动检测与恢复机制来解决，这里重点关注使用阶段的人因差错，而且这里说的人因差错指的是由于运维人员或者业务人员无意的失误所造成的，有意的失误属于安全的范畴。 有分析指出业界云计算厂家的重大业务中断、数据丢失类的事故大多数（60%以上）都是由于人因差错造成的（例如前年的腾讯丢数据事件，是因为维护人员关闭了数据校验导致，2021年10月份的facebook中断事件也是由于运维人员错发指令造成的）</a:t>
            </a:r>
            <a:endParaRPr lang="zh-CN" altLang="en-US" sz="1400" noProof="0" dirty="0">
              <a:solidFill>
                <a:srgbClr val="172B4D"/>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1747"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1748"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1749"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人因差错容错</a:t>
            </a:r>
            <a:endParaRPr lang="zh-CN" altLang="en-US" sz="3600" dirty="0">
              <a:latin typeface="Arial" panose="020B0604020202020204" pitchFamily="34" charset="0"/>
            </a:endParaRPr>
          </a:p>
        </p:txBody>
      </p:sp>
      <p:sp>
        <p:nvSpPr>
          <p:cNvPr id="18" name="文本框 17"/>
          <p:cNvSpPr txBox="1"/>
          <p:nvPr/>
        </p:nvSpPr>
        <p:spPr>
          <a:xfrm>
            <a:off x="76200" y="633413"/>
            <a:ext cx="11414125" cy="5754370"/>
          </a:xfrm>
          <a:prstGeom prst="rect">
            <a:avLst/>
          </a:prstGeom>
          <a:noFill/>
        </p:spPr>
        <p:txBody>
          <a:bodyPr>
            <a:spAutoFit/>
          </a:bodyPr>
          <a:lstStyle/>
          <a:p>
            <a:pPr marL="24130" marR="0" indent="0" defTabSz="914400">
              <a:lnSpc>
                <a:spcPct val="200000"/>
              </a:lnSpc>
              <a:buClrTx/>
              <a:buSzTx/>
              <a:buFont typeface="Wingdings" panose="05000000000000000000" pitchFamily="2" charset="2"/>
              <a:defRPr/>
            </a:pPr>
            <a:r>
              <a:rPr lang="zh-CN" altLang="en-US" sz="2000" b="1" noProof="0" dirty="0">
                <a:solidFill>
                  <a:srgbClr val="1D41D5"/>
                </a:solidFill>
                <a:latin typeface="微软雅黑" panose="020B0503020204020204" pitchFamily="34" charset="-122"/>
                <a:ea typeface="微软雅黑" panose="020B0503020204020204" pitchFamily="34" charset="-122"/>
                <a:sym typeface="+mn-ea"/>
              </a:rPr>
              <a:t>人因差错故障容错</a:t>
            </a:r>
            <a:endPar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L="195580" marR="0" indent="-171450" defTabSz="914400">
              <a:lnSpc>
                <a:spcPct val="200000"/>
              </a:lnSpc>
              <a:buClrTx/>
              <a:buSzTx/>
              <a:buFont typeface="Wingdings" panose="05000000000000000000" charset="0"/>
              <a:buChar char="p"/>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阻止类机制</a:t>
            </a:r>
            <a:endParaRPr lang="zh-CN" altLang="en-US" sz="1600" b="1" noProof="0" dirty="0">
              <a:solidFill>
                <a:srgbClr val="1D41D5"/>
              </a:solidFill>
              <a:latin typeface="微软雅黑" panose="020B0503020204020204" pitchFamily="34" charset="-122"/>
              <a:ea typeface="微软雅黑" panose="020B0503020204020204" pitchFamily="34" charset="-122"/>
              <a:sym typeface="+mn-ea"/>
            </a:endParaRPr>
          </a:p>
          <a:p>
            <a:pPr marL="652780" marR="0" lvl="1" indent="-171450" defTabSz="914400">
              <a:lnSpc>
                <a:spcPct val="200000"/>
              </a:lnSpc>
              <a:buClrTx/>
              <a:buSzTx/>
              <a:buFont typeface="Wingdings" panose="05000000000000000000" charset="0"/>
              <a:buChar char="ü"/>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封装</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操作系统</a:t>
            </a: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高危命令</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：包括自带命令或者其他软件带来的命令，例如rm、dd、mv等等</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652780" marR="0" lvl="1" indent="-171450" defTabSz="914400">
              <a:lnSpc>
                <a:spcPct val="200000"/>
              </a:lnSpc>
              <a:buClrTx/>
              <a:buSzTx/>
              <a:buFont typeface="Wingdings" panose="05000000000000000000" charset="0"/>
              <a:buChar char="ü"/>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对</a:t>
            </a: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输入</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信息的正确性</a:t>
            </a: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检验</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：消息接口对输入信息进行校验，人机交互接口对输入信息的正确性进行校验</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652780" marR="0" lvl="1" indent="-171450" defTabSz="914400">
              <a:lnSpc>
                <a:spcPct val="200000"/>
              </a:lnSpc>
              <a:buClrTx/>
              <a:buSzTx/>
              <a:buFont typeface="Wingdings" panose="05000000000000000000" charset="0"/>
              <a:buChar char="ü"/>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不兼容</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的软硬件</a:t>
            </a: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不</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进入</a:t>
            </a: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系统</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：建立兼容性白名单，对不在兼容列表中的软件和硬件不允许进入系统内为用户提供业务</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652780" marR="0" lvl="1" indent="-171450" defTabSz="914400">
              <a:lnSpc>
                <a:spcPct val="200000"/>
              </a:lnSpc>
              <a:buClrTx/>
              <a:buSzTx/>
              <a:buFont typeface="Wingdings" panose="05000000000000000000" charset="0"/>
              <a:buChar char="ü"/>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硬件设计上的</a:t>
            </a: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防触碰</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：特别是服务器的电源按钮，硬盘拉手、网卡插槽等等</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652780" marR="0" lvl="1" indent="-171450" defTabSz="914400">
              <a:lnSpc>
                <a:spcPct val="200000"/>
              </a:lnSpc>
              <a:buClrTx/>
              <a:buSzTx/>
              <a:buFont typeface="Wingdings" panose="05000000000000000000" charset="0"/>
              <a:buChar char="ü"/>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高危命令的</a:t>
            </a: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二次确认</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机制：高危命令进行二次确认（风险预警；密码、验证码确认等等）</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652780" marR="0" lvl="1" indent="-171450" defTabSz="914400">
              <a:lnSpc>
                <a:spcPct val="200000"/>
              </a:lnSpc>
              <a:buClrTx/>
              <a:buSzTx/>
              <a:buFont typeface="Wingdings" panose="05000000000000000000" charset="0"/>
              <a:buChar char="ü"/>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不自动删除</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/回滚核心数据：即使在数据校验过程中出现了不一致的数据，也不要自动删除</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652780" marR="0" lvl="1" indent="-171450" defTabSz="914400">
              <a:lnSpc>
                <a:spcPct val="200000"/>
              </a:lnSpc>
              <a:buClrTx/>
              <a:buSzTx/>
              <a:buFont typeface="Wingdings" panose="05000000000000000000" charset="0"/>
              <a:buChar char="ü"/>
              <a:defRPr/>
            </a:pPr>
            <a:r>
              <a:rPr lang="zh-CN" altLang="en-US" sz="1200" noProof="0" dirty="0">
                <a:solidFill>
                  <a:srgbClr val="172B4D"/>
                </a:solidFill>
                <a:latin typeface="微软雅黑" panose="020B0503020204020204" pitchFamily="34" charset="-122"/>
                <a:ea typeface="微软雅黑" panose="020B0503020204020204" pitchFamily="34" charset="-122"/>
                <a:sym typeface="+mn-ea"/>
              </a:rPr>
              <a:t>对</a:t>
            </a: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关联配置</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的一致性、正确性进行</a:t>
            </a: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校验</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：对多个关联配置的一致性和正确性（例如不产生网络环路，不会导致网络不通等等）进行校验</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309880" marR="0" indent="-285750" algn="l" defTabSz="914400">
              <a:lnSpc>
                <a:spcPct val="200000"/>
              </a:lnSpc>
              <a:buClrTx/>
              <a:buSzTx/>
              <a:buFont typeface="Wingdings" panose="05000000000000000000" charset="0"/>
              <a:buChar char="p"/>
              <a:defRPr/>
            </a:pPr>
            <a:r>
              <a:rPr lang="zh-CN" altLang="en-US" sz="1600" b="1" noProof="0" dirty="0">
                <a:solidFill>
                  <a:srgbClr val="1D41D5"/>
                </a:solidFill>
                <a:latin typeface="微软雅黑" panose="020B0503020204020204" pitchFamily="34" charset="-122"/>
                <a:ea typeface="微软雅黑" panose="020B0503020204020204" pitchFamily="34" charset="-122"/>
                <a:sym typeface="+mn-ea"/>
              </a:rPr>
              <a:t>修复类机制</a:t>
            </a:r>
            <a:endParaRPr lang="zh-CN" altLang="en-US" sz="1600" b="1" noProof="0" dirty="0">
              <a:solidFill>
                <a:srgbClr val="1D41D5"/>
              </a:solidFill>
              <a:latin typeface="微软雅黑" panose="020B0503020204020204" pitchFamily="34" charset="-122"/>
              <a:ea typeface="微软雅黑" panose="020B0503020204020204" pitchFamily="34" charset="-122"/>
              <a:sym typeface="+mn-ea"/>
            </a:endParaRPr>
          </a:p>
          <a:p>
            <a:pPr marL="652780" marR="0" lvl="1" indent="-171450" algn="l" defTabSz="914400">
              <a:lnSpc>
                <a:spcPct val="200000"/>
              </a:lnSpc>
              <a:buClrTx/>
              <a:buSzTx/>
              <a:buFont typeface="Wingdings" panose="05000000000000000000" charset="0"/>
              <a:buChar char="ü"/>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数据回收站</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：删除的业务数据放入回收站，被误删除的业务数据在一定的时间内可以从回收站找回</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652780" marR="0" lvl="1" indent="-171450" algn="l" defTabSz="914400">
              <a:lnSpc>
                <a:spcPct val="200000"/>
              </a:lnSpc>
              <a:buClrTx/>
              <a:buSzTx/>
              <a:buFont typeface="Wingdings" panose="05000000000000000000" charset="0"/>
              <a:buChar char="ü"/>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备份服务器</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：将系统配置备份到备份服务器，被误删除的配置可以从备份服务器找回</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652780" marR="0" lvl="1" indent="-171450" algn="l" defTabSz="914400">
              <a:lnSpc>
                <a:spcPct val="200000"/>
              </a:lnSpc>
              <a:buClrTx/>
              <a:buSzTx/>
              <a:buFont typeface="Wingdings" panose="05000000000000000000" charset="0"/>
              <a:buChar char="ü"/>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在线更改机制</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：误配置后可以在线更改为正确配置</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a:p>
            <a:pPr marL="652780" marR="0" lvl="1" indent="-171450" algn="l" defTabSz="914400">
              <a:lnSpc>
                <a:spcPct val="200000"/>
              </a:lnSpc>
              <a:buClrTx/>
              <a:buSzTx/>
              <a:buFont typeface="Wingdings" panose="05000000000000000000" charset="0"/>
              <a:buChar char="ü"/>
              <a:defRPr/>
            </a:pPr>
            <a:r>
              <a:rPr lang="zh-CN" altLang="en-US" sz="1200" b="1" noProof="0" dirty="0">
                <a:solidFill>
                  <a:srgbClr val="1D41D5"/>
                </a:solidFill>
                <a:latin typeface="微软雅黑" panose="020B0503020204020204" pitchFamily="34" charset="-122"/>
                <a:ea typeface="微软雅黑" panose="020B0503020204020204" pitchFamily="34" charset="-122"/>
                <a:sym typeface="+mn-ea"/>
              </a:rPr>
              <a:t>升级回滚</a:t>
            </a:r>
            <a:r>
              <a:rPr lang="zh-CN" altLang="en-US" sz="1200" noProof="0" dirty="0">
                <a:solidFill>
                  <a:srgbClr val="172B4D"/>
                </a:solidFill>
                <a:latin typeface="微软雅黑" panose="020B0503020204020204" pitchFamily="34" charset="-122"/>
                <a:ea typeface="微软雅黑" panose="020B0503020204020204" pitchFamily="34" charset="-122"/>
                <a:sym typeface="+mn-ea"/>
              </a:rPr>
              <a:t>：升级过程中产生了一些误操作后，可以进行回滚</a:t>
            </a:r>
            <a:endParaRPr lang="zh-CN" altLang="en-US" sz="1200" noProof="0" dirty="0">
              <a:solidFill>
                <a:srgbClr val="172B4D"/>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90"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7891"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7892"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7893"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亚健康故障自愈</a:t>
            </a:r>
            <a:endParaRPr lang="zh-CN" altLang="en-US" sz="3600" dirty="0">
              <a:latin typeface="Arial" panose="020B0604020202020204" pitchFamily="34" charset="0"/>
            </a:endParaRPr>
          </a:p>
        </p:txBody>
      </p:sp>
      <p:sp>
        <p:nvSpPr>
          <p:cNvPr id="18" name="文本框 17"/>
          <p:cNvSpPr txBox="1"/>
          <p:nvPr/>
        </p:nvSpPr>
        <p:spPr>
          <a:xfrm>
            <a:off x="103505" y="795655"/>
            <a:ext cx="11369675" cy="5323205"/>
          </a:xfrm>
          <a:prstGeom prst="rect">
            <a:avLst/>
          </a:prstGeom>
          <a:noFill/>
        </p:spPr>
        <p:txBody>
          <a:bodyPr wrap="square">
            <a:spAutoFit/>
          </a:bodyPr>
          <a:lstStyle/>
          <a:p>
            <a:pPr marL="342900" marR="0" indent="-342900" defTabSz="914400">
              <a:lnSpc>
                <a:spcPct val="200000"/>
              </a:lnSpc>
              <a:buClrTx/>
              <a:buSzTx/>
              <a:buFont typeface="Wingdings" panose="05000000000000000000" pitchFamily="2" charset="2"/>
              <a:buChar char="p"/>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定义</a:t>
            </a:r>
            <a:r>
              <a:rPr kumimoji="0" lang="zh-CN" altLang="en-US" sz="20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800" kern="1200" cap="none" spc="0" normalizeH="0" baseline="0" noProof="0" dirty="0">
                <a:latin typeface="微软雅黑" panose="020B0503020204020204" pitchFamily="34" charset="-122"/>
                <a:ea typeface="微软雅黑" panose="020B0503020204020204" pitchFamily="34" charset="-122"/>
                <a:cs typeface="+mn-cs"/>
              </a:rPr>
              <a:t>这个是从医学领域借鉴过来的，没有一个准确的标准，大致的衡量标准如下：</a:t>
            </a:r>
            <a:endParaRPr kumimoji="0" lang="zh-CN" altLang="en-US" sz="1800" kern="1200" cap="none" spc="0" normalizeH="0" baseline="0" noProof="0" dirty="0">
              <a:latin typeface="微软雅黑" panose="020B0503020204020204" pitchFamily="34" charset="-122"/>
              <a:ea typeface="微软雅黑" panose="020B0503020204020204" pitchFamily="34" charset="-122"/>
              <a:cs typeface="+mn-cs"/>
            </a:endParaRPr>
          </a:p>
          <a:p>
            <a:pPr marL="800100" marR="0" lvl="1" indent="-342900"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从业务结果的角度来看，凡是引发了不可接受的性能下降</a:t>
            </a:r>
            <a:r>
              <a:rPr lang="zh-CN" altLang="en-US" sz="1400" noProof="0" dirty="0">
                <a:latin typeface="微软雅黑" panose="020B0503020204020204" pitchFamily="34" charset="-122"/>
                <a:ea typeface="微软雅黑" panose="020B0503020204020204" pitchFamily="34" charset="-122"/>
                <a:sym typeface="+mn-ea"/>
              </a:rPr>
              <a:t>（例如下降</a:t>
            </a:r>
            <a:r>
              <a:rPr lang="en-US" altLang="zh-CN" sz="1400" noProof="0" dirty="0">
                <a:latin typeface="微软雅黑" panose="020B0503020204020204" pitchFamily="34" charset="-122"/>
                <a:ea typeface="微软雅黑" panose="020B0503020204020204" pitchFamily="34" charset="-122"/>
                <a:sym typeface="+mn-ea"/>
              </a:rPr>
              <a:t>30%</a:t>
            </a:r>
            <a:r>
              <a:rPr lang="zh-CN" altLang="en-US" sz="1400" noProof="0" dirty="0">
                <a:latin typeface="微软雅黑" panose="020B0503020204020204" pitchFamily="34" charset="-122"/>
                <a:ea typeface="微软雅黑" panose="020B0503020204020204" pitchFamily="34" charset="-122"/>
                <a:sym typeface="+mn-ea"/>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的故障（例如软硬件卡慢）</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800100" marR="0" lvl="1" indent="-342900" defTabSz="914400">
              <a:lnSpc>
                <a:spcPct val="200000"/>
              </a:lnSpc>
              <a:buClrTx/>
              <a:buSzTx/>
              <a:buFont typeface="Wingdings" panose="05000000000000000000" charset="0"/>
              <a:buChar char="ü"/>
              <a:defRPr/>
            </a:pP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当前虽未引发业务性能下降，但是继续发展下去就会引发性能下降甚至业务中断的故障（例如高温，寿命到期，硬件配置不完整等）</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800100" marR="0" lvl="1" indent="-342900" defTabSz="914400">
              <a:lnSpc>
                <a:spcPct val="200000"/>
              </a:lnSpc>
              <a:buClrTx/>
              <a:buSzTx/>
              <a:buFont typeface="Wingdings" panose="05000000000000000000" charset="0"/>
              <a:buChar char="ü"/>
              <a:defRPr/>
            </a:pPr>
            <a:r>
              <a:rPr lang="zh-CN" altLang="en-US" sz="1400" noProof="0" dirty="0">
                <a:latin typeface="微软雅黑" panose="020B0503020204020204" pitchFamily="34" charset="-122"/>
                <a:ea typeface="微软雅黑" panose="020B0503020204020204" pitchFamily="34" charset="-122"/>
                <a:sym typeface="+mn-ea"/>
              </a:rPr>
              <a:t>从业务结果的角度来看，引发</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业务不稳定，时断时续的故障（例如进程反复重启，主机反复重启等）</a:t>
            </a:r>
            <a:r>
              <a:rPr kumimoji="0" lang="zh-CN" altLang="en-US" sz="1800" kern="1200" cap="none" spc="0" normalizeH="0" baseline="0" noProof="0" dirty="0">
                <a:latin typeface="微软雅黑" panose="020B0503020204020204" pitchFamily="34" charset="-122"/>
                <a:ea typeface="微软雅黑" panose="020B0503020204020204" pitchFamily="34" charset="-122"/>
                <a:cs typeface="+mn-cs"/>
              </a:rPr>
              <a:t> </a:t>
            </a:r>
            <a:endParaRPr kumimoji="0" lang="en-US" altLang="zh-CN" sz="2000" kern="1200" cap="none" spc="0" normalizeH="0" baseline="0" noProof="0" dirty="0">
              <a:latin typeface="微软雅黑" panose="020B0503020204020204" pitchFamily="34" charset="-122"/>
              <a:ea typeface="微软雅黑" panose="020B0503020204020204" pitchFamily="34" charset="-122"/>
              <a:cs typeface="+mn-cs"/>
            </a:endParaRPr>
          </a:p>
          <a:p>
            <a:pPr marL="342900" marR="0" indent="-342900" defTabSz="914400">
              <a:lnSpc>
                <a:spcPct val="200000"/>
              </a:lnSpc>
              <a:buClrTx/>
              <a:buSzTx/>
              <a:buFont typeface="Wingdings" panose="05000000000000000000" pitchFamily="2" charset="2"/>
              <a:buChar char="p"/>
              <a:defRPr/>
            </a:pPr>
            <a:r>
              <a:rPr kumimoji="0" lang="zh-CN" altLang="en-US" sz="20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范围</a:t>
            </a:r>
            <a:r>
              <a:rPr kumimoji="0" lang="zh-CN" altLang="en-US" sz="2000" b="1" kern="1200" cap="none" spc="0" normalizeH="0" baseline="0" noProof="0" dirty="0">
                <a:latin typeface="微软雅黑" panose="020B0503020204020204" pitchFamily="34" charset="-122"/>
                <a:ea typeface="微软雅黑" panose="020B0503020204020204" pitchFamily="34" charset="-122"/>
                <a:cs typeface="+mn-cs"/>
              </a:rPr>
              <a:t>：</a:t>
            </a:r>
            <a:endParaRPr kumimoji="0" lang="en-US" altLang="zh-CN" sz="2000" b="1" kern="1200" cap="none" spc="0" normalizeH="0" baseline="0" noProof="0" dirty="0">
              <a:latin typeface="微软雅黑" panose="020B0503020204020204" pitchFamily="34" charset="-122"/>
              <a:ea typeface="微软雅黑" panose="020B0503020204020204" pitchFamily="34" charset="-122"/>
              <a:cs typeface="+mn-cs"/>
            </a:endParaRPr>
          </a:p>
          <a:p>
            <a:pPr marL="685800" marR="0" indent="-34290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主机层面</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：外部感知该主机性能下降（响应变慢，可能是资源过载或者操作系统自身缺陷，业务程序缺陷等原因），该主机反复重启，该主机硬件有故障（但是还可以正常运行，例如系统盘坏一个）</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685800" marR="0" indent="-34290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网络层面</a:t>
            </a:r>
            <a:r>
              <a:rPr kumimoji="0" lang="zh-CN" altLang="en-US" sz="1400" b="1"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网络原因（例如丢包、闪断、延时大等等）所导致的网络通信性能下降</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685800" marR="0" indent="-34290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部件层面</a:t>
            </a:r>
            <a:r>
              <a:rPr kumimoji="0" lang="zh-CN" altLang="en-US" sz="1400" b="1"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特定的部件处理能力下降导致的，例如硬盘慢盘所导致的数据读写性能下降</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 </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；内存降频、</a:t>
            </a:r>
            <a:r>
              <a:rPr kumimoji="0" lang="en-US" altLang="zh-CN" sz="1400" kern="1200" cap="none" spc="0" normalizeH="0" baseline="0" noProof="0" dirty="0">
                <a:latin typeface="微软雅黑" panose="020B0503020204020204" pitchFamily="34" charset="-122"/>
                <a:ea typeface="微软雅黑" panose="020B0503020204020204" pitchFamily="34" charset="-122"/>
                <a:cs typeface="+mn-cs"/>
              </a:rPr>
              <a:t>CPU</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降频所导致的计算处理性能下降等</a:t>
            </a:r>
            <a:endParaRPr kumimoji="0" lang="en-US" altLang="zh-CN" sz="1400" kern="1200" cap="none" spc="0" normalizeH="0" baseline="0" noProof="0" dirty="0">
              <a:latin typeface="微软雅黑" panose="020B0503020204020204" pitchFamily="34" charset="-122"/>
              <a:ea typeface="微软雅黑" panose="020B0503020204020204" pitchFamily="34" charset="-122"/>
              <a:cs typeface="+mn-cs"/>
            </a:endParaRPr>
          </a:p>
          <a:p>
            <a:pPr marL="685800" marR="0" indent="-342900" defTabSz="914400">
              <a:lnSpc>
                <a:spcPct val="200000"/>
              </a:lnSpc>
              <a:buClrTx/>
              <a:buSzTx/>
              <a:buFont typeface="Wingdings" panose="05000000000000000000" pitchFamily="2" charset="2"/>
              <a:buChar char="Ø"/>
              <a:defRPr/>
            </a:pP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服务层面</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：某个服务的业务处理能力下降（过载、资源泄漏、业务逻辑设计不合理等），该服务反复重启等</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亚健康故障自愈</a:t>
            </a:r>
            <a:endParaRPr lang="zh-CN" altLang="en-US" sz="3600" dirty="0">
              <a:latin typeface="Arial" panose="020B0604020202020204" pitchFamily="34" charset="0"/>
            </a:endParaRPr>
          </a:p>
        </p:txBody>
      </p:sp>
      <p:sp>
        <p:nvSpPr>
          <p:cNvPr id="18" name="文本框 17"/>
          <p:cNvSpPr txBox="1"/>
          <p:nvPr/>
        </p:nvSpPr>
        <p:spPr>
          <a:xfrm>
            <a:off x="76200" y="578168"/>
            <a:ext cx="11369675" cy="581596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检测机制</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单点状态监控</a:t>
            </a:r>
            <a:r>
              <a:rPr kumimoji="0" lang="en-US" altLang="zh-CN"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a:t>
            </a: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多节点检测综合判断</a:t>
            </a:r>
            <a:endParaRPr kumimoji="0" lang="en-US" altLang="zh-CN" sz="2000" b="1" kern="1200" cap="none" spc="0" normalizeH="0" baseline="0" noProof="0" dirty="0">
              <a:solidFill>
                <a:srgbClr val="FF0000"/>
              </a:solidFill>
              <a:latin typeface="微软雅黑" panose="020B0503020204020204" pitchFamily="34" charset="-122"/>
              <a:ea typeface="微软雅黑" panose="020B0503020204020204" pitchFamily="34" charset="-122"/>
              <a:cs typeface="+mn-cs"/>
            </a:endParaRPr>
          </a:p>
          <a:p>
            <a:pPr marL="538480" marR="0" indent="-194945" defTabSz="914400">
              <a:lnSpc>
                <a:spcPct val="200000"/>
              </a:lnSpc>
              <a:buClrTx/>
              <a:buSzTx/>
              <a:buFont typeface="Wingdings" panose="05000000000000000000" pitchFamily="2" charset="2"/>
              <a:buChar char="Ø"/>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单节点状态监控</a:t>
            </a:r>
            <a:r>
              <a:rPr kumimoji="0" lang="zh-CN" altLang="en-US" sz="1200" b="1"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预先设定亚健康的判断标准（对象状态），然后周期性对此标准进行监控。</a:t>
            </a:r>
            <a:endParaRPr kumimoji="0" lang="en-US" altLang="zh-CN" sz="1200" kern="1200" cap="none" spc="0" normalizeH="0" baseline="0" noProof="0" dirty="0">
              <a:latin typeface="微软雅黑" panose="020B0503020204020204" pitchFamily="34" charset="-122"/>
              <a:ea typeface="微软雅黑" panose="020B0503020204020204" pitchFamily="34" charset="-122"/>
              <a:cs typeface="+mn-cs"/>
            </a:endParaRPr>
          </a:p>
          <a:p>
            <a:pPr marL="567055" marR="0" indent="-223520" defTabSz="914400">
              <a:lnSpc>
                <a:spcPct val="200000"/>
              </a:lnSpc>
              <a:buClrTx/>
              <a:buSzTx/>
              <a:buFont typeface="Wingdings" panose="05000000000000000000" pitchFamily="2" charset="2"/>
              <a:buChar char="Ø"/>
              <a:defRPr/>
            </a:pP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多节点综合判断</a:t>
            </a:r>
            <a:r>
              <a:rPr kumimoji="0" lang="zh-CN" altLang="en-US" sz="1200" b="1"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将单个节点的监控数据汇总到系统级可靠性服务，采用一定的</a:t>
            </a:r>
            <a:r>
              <a:rPr kumimoji="0" lang="zh-CN" altLang="en-US" sz="1200" b="1" kern="1200" cap="none" spc="0" normalizeH="0" baseline="0" noProof="0" dirty="0">
                <a:solidFill>
                  <a:srgbClr val="FF0000"/>
                </a:solidFill>
                <a:latin typeface="微软雅黑" panose="020B0503020204020204" pitchFamily="34" charset="-122"/>
                <a:ea typeface="微软雅黑" panose="020B0503020204020204" pitchFamily="34" charset="-122"/>
                <a:cs typeface="+mn-cs"/>
              </a:rPr>
              <a:t>算法</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进行综合评估</a:t>
            </a:r>
            <a:endParaRPr kumimoji="0" lang="en-US" altLang="zh-CN" sz="12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pitchFamily="2" charset="2"/>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典型故障</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en-US" altLang="zh-CN" sz="1600" kern="1200" cap="none" spc="0" normalizeH="0" baseline="0" noProof="0" dirty="0">
              <a:latin typeface="微软雅黑" panose="020B0503020204020204" pitchFamily="34" charset="-122"/>
              <a:ea typeface="微软雅黑" panose="020B0503020204020204" pitchFamily="34" charset="-122"/>
              <a:cs typeface="+mn-cs"/>
            </a:endParaRPr>
          </a:p>
          <a:p>
            <a:pPr marL="342900" marR="0" indent="17780" defTabSz="914400">
              <a:lnSpc>
                <a:spcPct val="200000"/>
              </a:lnSpc>
              <a:buClrTx/>
              <a:buSzTx/>
              <a:buFont typeface="Wingdings" panose="05000000000000000000" pitchFamily="2" charset="2"/>
              <a:buChar char="Ø"/>
              <a:defRPr/>
            </a:pPr>
            <a:r>
              <a:rPr kumimoji="0" lang="en-US" altLang="zh-CN"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 </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主机</a:t>
            </a:r>
            <a:r>
              <a:rPr kumimoji="0" lang="zh-CN" altLang="en-US" sz="1200" b="1"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主机整体业务反应慢，主机反复重启、主机高温、主机部分硬件故障等</a:t>
            </a:r>
            <a:endParaRPr kumimoji="0" lang="en-US" altLang="zh-CN" sz="1200" kern="1200" cap="none" spc="0" normalizeH="0" baseline="0" noProof="0" dirty="0">
              <a:latin typeface="微软雅黑" panose="020B0503020204020204" pitchFamily="34" charset="-122"/>
              <a:ea typeface="微软雅黑" panose="020B0503020204020204" pitchFamily="34" charset="-122"/>
              <a:cs typeface="+mn-cs"/>
            </a:endParaRPr>
          </a:p>
          <a:p>
            <a:pPr marL="342900" marR="0" indent="17780" defTabSz="914400">
              <a:lnSpc>
                <a:spcPct val="200000"/>
              </a:lnSpc>
              <a:buClrTx/>
              <a:buSzTx/>
              <a:buFont typeface="Wingdings" panose="05000000000000000000" pitchFamily="2" charset="2"/>
              <a:buChar char="Ø"/>
              <a:defRPr/>
            </a:pPr>
            <a:r>
              <a:rPr kumimoji="0" lang="en-US" altLang="zh-CN" sz="12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 </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网络</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：网络延时大，网络丢包，网络闪断，网络降速等</a:t>
            </a:r>
            <a:endParaRPr kumimoji="0" lang="en-US" altLang="zh-CN" sz="1200" kern="1200" cap="none" spc="0" normalizeH="0" baseline="0" noProof="0" dirty="0">
              <a:latin typeface="微软雅黑" panose="020B0503020204020204" pitchFamily="34" charset="-122"/>
              <a:ea typeface="微软雅黑" panose="020B0503020204020204" pitchFamily="34" charset="-122"/>
              <a:cs typeface="+mn-cs"/>
            </a:endParaRPr>
          </a:p>
          <a:p>
            <a:pPr marL="342900" marR="0" indent="17780" defTabSz="914400">
              <a:lnSpc>
                <a:spcPct val="200000"/>
              </a:lnSpc>
              <a:buClrTx/>
              <a:buSzTx/>
              <a:buFont typeface="Wingdings" panose="05000000000000000000" pitchFamily="2" charset="2"/>
              <a:buChar char="Ø"/>
              <a:defRPr/>
            </a:pPr>
            <a:r>
              <a:rPr kumimoji="0" lang="en-US" altLang="zh-CN"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 </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服务</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：服务业务反应慢，服务反复重启等等</a:t>
            </a:r>
            <a:endParaRPr kumimoji="0" lang="en-US" altLang="zh-CN" sz="1200" kern="1200" cap="none" spc="0" normalizeH="0" baseline="0" noProof="0" dirty="0">
              <a:latin typeface="微软雅黑" panose="020B0503020204020204" pitchFamily="34" charset="-122"/>
              <a:ea typeface="微软雅黑" panose="020B0503020204020204" pitchFamily="34" charset="-122"/>
              <a:cs typeface="+mn-cs"/>
            </a:endParaRPr>
          </a:p>
          <a:p>
            <a:pPr marL="342900" marR="0" indent="17780" defTabSz="914400">
              <a:lnSpc>
                <a:spcPct val="200000"/>
              </a:lnSpc>
              <a:buClrTx/>
              <a:buSzTx/>
              <a:buFont typeface="Wingdings" panose="05000000000000000000" pitchFamily="2" charset="2"/>
              <a:buChar char="Ø"/>
              <a:defRPr/>
            </a:pPr>
            <a:r>
              <a:rPr kumimoji="0" lang="en-US" altLang="zh-CN"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 </a:t>
            </a:r>
            <a:r>
              <a:rPr kumimoji="0" lang="zh-CN" altLang="en-US" sz="12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部件</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：内存</a:t>
            </a:r>
            <a:r>
              <a:rPr kumimoji="0" lang="en-US" altLang="zh-CN" sz="1200" kern="1200" cap="none" spc="0" normalizeH="0" baseline="0" noProof="0" dirty="0">
                <a:latin typeface="微软雅黑" panose="020B0503020204020204" pitchFamily="34" charset="-122"/>
                <a:ea typeface="微软雅黑" panose="020B0503020204020204" pitchFamily="34" charset="-122"/>
                <a:cs typeface="+mn-cs"/>
              </a:rPr>
              <a:t>CE</a:t>
            </a: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风暴，硬盘慢盘，硬盘寿命到期，硬盘高温，硬盘只读等等</a:t>
            </a:r>
            <a:endParaRPr kumimoji="0" lang="en-US" altLang="zh-CN" sz="1200" kern="1200" cap="none" spc="0" normalizeH="0" baseline="0" noProof="0" dirty="0">
              <a:latin typeface="微软雅黑" panose="020B0503020204020204" pitchFamily="34" charset="-122"/>
              <a:ea typeface="微软雅黑" panose="020B0503020204020204" pitchFamily="34" charset="-122"/>
              <a:cs typeface="+mn-cs"/>
            </a:endParaRPr>
          </a:p>
          <a:p>
            <a:pPr marL="285750" marR="0" indent="-285750" defTabSz="914400">
              <a:lnSpc>
                <a:spcPct val="200000"/>
              </a:lnSpc>
              <a:buClrTx/>
              <a:buSzTx/>
              <a:buFont typeface="Wingdings" panose="05000000000000000000" pitchFamily="2" charset="2"/>
              <a:buChar char="p"/>
              <a:defRPr/>
            </a:pPr>
            <a:r>
              <a:rPr kumimoji="0" lang="zh-CN" altLang="en-US" sz="16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故障恢复</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en-US" altLang="zh-CN" sz="1600" kern="1200" cap="none" spc="0" normalizeH="0" baseline="0" noProof="0" dirty="0">
              <a:latin typeface="微软雅黑" panose="020B0503020204020204" pitchFamily="34" charset="-122"/>
              <a:ea typeface="微软雅黑" panose="020B0503020204020204" pitchFamily="34" charset="-122"/>
              <a:cs typeface="+mn-cs"/>
            </a:endParaRPr>
          </a:p>
          <a:p>
            <a:pPr marL="342900" marR="0" indent="17780" defTabSz="914400">
              <a:lnSpc>
                <a:spcPct val="200000"/>
              </a:lnSpc>
              <a:buClrTx/>
              <a:buSzTx/>
              <a:buFont typeface="Wingdings" panose="05000000000000000000" pitchFamily="2" charset="2"/>
              <a:buChar char="Ø"/>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 </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隔离</a:t>
            </a:r>
            <a:r>
              <a:rPr kumimoji="0" lang="zh-CN" altLang="en-US" sz="1400" b="1" kern="1200" cap="none" spc="0" normalizeH="0" baseline="0" noProof="0" dirty="0">
                <a:latin typeface="微软雅黑" panose="020B0503020204020204" pitchFamily="34" charset="-122"/>
                <a:ea typeface="微软雅黑" panose="020B0503020204020204" pitchFamily="34" charset="-122"/>
                <a:cs typeface="+mn-cs"/>
              </a:rPr>
              <a:t>：</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对亚健康故障对象进行</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隔离</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（整体或者局部），通过</a:t>
            </a:r>
            <a:r>
              <a:rPr kumimoji="0" lang="zh-CN" altLang="en-US" sz="1400" b="1"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冗余机制</a:t>
            </a:r>
            <a:r>
              <a:rPr kumimoji="0" lang="zh-CN" altLang="en-US" sz="1400" kern="1200" cap="none" spc="0" normalizeH="0" baseline="0" noProof="0" dirty="0">
                <a:latin typeface="微软雅黑" panose="020B0503020204020204" pitchFamily="34" charset="-122"/>
                <a:ea typeface="微软雅黑" panose="020B0503020204020204" pitchFamily="34" charset="-122"/>
                <a:cs typeface="+mn-cs"/>
              </a:rPr>
              <a:t>来实现业务不中断</a:t>
            </a:r>
            <a:endParaRPr kumimoji="0" lang="zh-CN" altLang="en-US" sz="1400" kern="1200" cap="none" spc="0" normalizeH="0" baseline="0" noProof="0" dirty="0">
              <a:latin typeface="微软雅黑" panose="020B0503020204020204" pitchFamily="34" charset="-122"/>
              <a:ea typeface="微软雅黑" panose="020B0503020204020204" pitchFamily="34" charset="-122"/>
              <a:cs typeface="+mn-cs"/>
            </a:endParaRPr>
          </a:p>
          <a:p>
            <a:pPr marL="1085850" marR="0" lvl="1" indent="-285750" defTabSz="914400">
              <a:lnSpc>
                <a:spcPct val="200000"/>
              </a:lnSpc>
              <a:buClrTx/>
              <a:buSzTx/>
              <a:buFont typeface="Wingdings" panose="05000000000000000000" charset="0"/>
              <a:buChar char="u"/>
              <a:defRPr/>
            </a:pP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数据迁移到其他节点</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085850" marR="0" lvl="1" indent="-285750" defTabSz="914400">
              <a:lnSpc>
                <a:spcPct val="200000"/>
              </a:lnSpc>
              <a:buClrTx/>
              <a:buSzTx/>
              <a:buFont typeface="Wingdings" panose="05000000000000000000" charset="0"/>
              <a:buChar char="u"/>
              <a:defRPr/>
            </a:pP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新业务不再分发到亚健康对象</a:t>
            </a:r>
            <a:endParaRPr kumimoji="0" lang="zh-CN" altLang="en-US" sz="1200" kern="1200" cap="none" spc="0" normalizeH="0" baseline="0" noProof="0" dirty="0">
              <a:latin typeface="微软雅黑" panose="020B0503020204020204" pitchFamily="34" charset="-122"/>
              <a:ea typeface="微软雅黑" panose="020B0503020204020204" pitchFamily="34" charset="-122"/>
              <a:cs typeface="+mn-cs"/>
            </a:endParaRPr>
          </a:p>
          <a:p>
            <a:pPr marL="1085850" marR="0" lvl="1" indent="-285750" defTabSz="914400">
              <a:lnSpc>
                <a:spcPct val="200000"/>
              </a:lnSpc>
              <a:buClrTx/>
              <a:buSzTx/>
              <a:buFont typeface="Wingdings" panose="05000000000000000000" charset="0"/>
              <a:buChar char="u"/>
              <a:defRPr/>
            </a:pPr>
            <a:r>
              <a:rPr kumimoji="0" lang="zh-CN" altLang="en-US" sz="1200" kern="1200" cap="none" spc="0" normalizeH="0" baseline="0" noProof="0" dirty="0">
                <a:latin typeface="微软雅黑" panose="020B0503020204020204" pitchFamily="34" charset="-122"/>
                <a:ea typeface="微软雅黑" panose="020B0503020204020204" pitchFamily="34" charset="-122"/>
                <a:cs typeface="+mn-cs"/>
              </a:rPr>
              <a:t>老业务迁移到其他节点（可根据实际影响程度，选择合适的时机）</a:t>
            </a:r>
            <a:endParaRPr kumimoji="0" lang="zh-CN" altLang="en-US" sz="1600" kern="1200" cap="none" spc="0" normalizeH="0" baseline="0" noProof="0" dirty="0">
              <a:latin typeface="微软雅黑" panose="020B0503020204020204" pitchFamily="34" charset="-122"/>
              <a:ea typeface="微软雅黑" panose="020B0503020204020204" pitchFamily="34" charset="-122"/>
              <a:cs typeface="+mn-cs"/>
            </a:endParaRPr>
          </a:p>
          <a:p>
            <a:pPr marL="342900" marR="0" lvl="1" indent="17780" algn="l" defTabSz="914400">
              <a:lnSpc>
                <a:spcPct val="200000"/>
              </a:lnSpc>
              <a:buClrTx/>
              <a:buSzTx/>
              <a:buFont typeface="Wingdings" panose="05000000000000000000" pitchFamily="2" charset="2"/>
              <a:buChar char="Ø"/>
              <a:defRPr/>
            </a:pPr>
            <a:r>
              <a:rPr kumimoji="0" lang="zh-CN" altLang="en-US" sz="1400" kern="1200" cap="none" spc="0" normalizeH="0" baseline="0" noProof="0" dirty="0">
                <a:solidFill>
                  <a:schemeClr val="tx1"/>
                </a:solidFill>
                <a:latin typeface="微软雅黑" panose="020B0503020204020204" pitchFamily="34" charset="-122"/>
                <a:ea typeface="微软雅黑" panose="020B0503020204020204" pitchFamily="34" charset="-122"/>
                <a:cs typeface="+mn-cs"/>
              </a:rPr>
              <a:t>某些亚健康故障（可自恢复的比如丢包，反应慢，高温等等）进行持续探测，故障消失并达到一定的条件后，解除隔离重新加入系统</a:t>
            </a:r>
            <a:endParaRPr kumimoji="0" lang="zh-CN" altLang="en-US" sz="1400" kern="1200" cap="none" spc="0" normalizeH="0" baseline="0" noProof="0" dirty="0">
              <a:solidFill>
                <a:schemeClr val="tx1"/>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061210"/>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客户</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的环境有多台大容量</a:t>
            </a:r>
            <a:r>
              <a:rPr kumimoji="0" sz="1600" kern="1200" cap="none" spc="0" normalizeH="0" baseline="0" noProof="0" dirty="0">
                <a:latin typeface="微软雅黑" panose="020B0503020204020204" pitchFamily="34" charset="-122"/>
                <a:ea typeface="微软雅黑" panose="020B0503020204020204" pitchFamily="34" charset="-122"/>
                <a:cs typeface="+mn-cs"/>
              </a:rPr>
              <a:t>虚拟机</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a:t>
            </a:r>
            <a:r>
              <a:rPr kumimoji="0" sz="1600" kern="1200" cap="none" spc="0" normalizeH="0" baseline="0" noProof="0" dirty="0">
                <a:latin typeface="微软雅黑" panose="020B0503020204020204" pitchFamily="34" charset="-122"/>
                <a:ea typeface="微软雅黑" panose="020B0503020204020204" pitchFamily="34" charset="-122"/>
                <a:cs typeface="+mn-cs"/>
              </a:rPr>
              <a:t>几TB</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硬盘</a:t>
            </a:r>
            <a:r>
              <a:rPr kumimoji="0" sz="1600" kern="1200" cap="none" spc="0" normalizeH="0" baseline="0" noProof="0" dirty="0">
                <a:latin typeface="微软雅黑" panose="020B0503020204020204" pitchFamily="34" charset="-122"/>
                <a:ea typeface="微软雅黑" panose="020B0503020204020204" pitchFamily="34" charset="-122"/>
                <a:cs typeface="+mn-cs"/>
              </a:rPr>
              <a:t>空间</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a:t>
            </a:r>
            <a:r>
              <a:rPr kumimoji="0" sz="1600" kern="1200" cap="none" spc="0" normalizeH="0" baseline="0" noProof="0" dirty="0">
                <a:latin typeface="微软雅黑" panose="020B0503020204020204" pitchFamily="34" charset="-122"/>
                <a:ea typeface="微软雅黑" panose="020B0503020204020204" pitchFamily="34" charset="-122"/>
                <a:cs typeface="+mn-cs"/>
              </a:rPr>
              <a:t>，</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并且</a:t>
            </a:r>
            <a:r>
              <a:rPr kumimoji="0" sz="1600" kern="1200" cap="none" spc="0" normalizeH="0" baseline="0" noProof="0" dirty="0">
                <a:latin typeface="微软雅黑" panose="020B0503020204020204" pitchFamily="34" charset="-122"/>
                <a:ea typeface="微软雅黑" panose="020B0503020204020204" pitchFamily="34" charset="-122"/>
                <a:cs typeface="+mn-cs"/>
              </a:rPr>
              <a:t>配置每3天全量备份和每天增量备份，备份业务占用较多</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硬盘</a:t>
            </a:r>
            <a:r>
              <a:rPr kumimoji="0" sz="1600" kern="1200" cap="none" spc="0" normalizeH="0" baseline="0" noProof="0" dirty="0">
                <a:latin typeface="微软雅黑" panose="020B0503020204020204" pitchFamily="34" charset="-122"/>
                <a:ea typeface="微软雅黑" panose="020B0503020204020204" pitchFamily="34" charset="-122"/>
                <a:cs typeface="+mn-cs"/>
              </a:rPr>
              <a:t>IO，导致SSD的分层空间被大量占用，页面缓存命中率下降，影响到了核心业务虚拟机</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无法正常启动</a:t>
            </a:r>
            <a:endParaRPr kumimoji="0" lang="zh-CN"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55333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客户反馈从620_EN版本升级630_EN升级之后，主机会随机离线并且触发离线告警，几分钟之后就会恢复</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。技术原因为</a:t>
            </a:r>
            <a:endParaRPr kumimoji="0"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监控程序使用realethtool -m eth3调用查看xl710网卡的光模块时间刚好在海外客户使用这款的光模块下，会抢占资源卡住3秒，而主机离线集群服务因为资源抢占，导致以为主机离线</a:t>
            </a:r>
            <a:endParaRPr kumimoji="0"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9219"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9220"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9221"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故障隔离</a:t>
            </a:r>
            <a:endParaRPr lang="zh-CN" altLang="en-US" sz="3600" dirty="0">
              <a:latin typeface="Arial" panose="020B0604020202020204" pitchFamily="34" charset="0"/>
            </a:endParaRPr>
          </a:p>
        </p:txBody>
      </p:sp>
      <p:sp>
        <p:nvSpPr>
          <p:cNvPr id="9222" name="Text Box 7"/>
          <p:cNvSpPr/>
          <p:nvPr/>
        </p:nvSpPr>
        <p:spPr>
          <a:xfrm>
            <a:off x="306388" y="1288098"/>
            <a:ext cx="10674350" cy="458787"/>
          </a:xfrm>
          <a:prstGeom prst="rect">
            <a:avLst/>
          </a:prstGeom>
          <a:noFill/>
          <a:ln w="9525">
            <a:noFill/>
          </a:ln>
        </p:spPr>
        <p:txBody>
          <a:bodyPr>
            <a:spAutoFit/>
          </a:bodyPr>
          <a:p>
            <a:pPr marL="3175" defTabSz="914400" eaLnBrk="1" hangingPunct="1">
              <a:lnSpc>
                <a:spcPct val="150000"/>
              </a:lnSpc>
              <a:buSzPct val="100000"/>
              <a:tabLst>
                <a:tab pos="179705" algn="l"/>
              </a:tabLst>
            </a:pPr>
            <a:r>
              <a:rPr lang="zh-CN" altLang="en-US" b="1" dirty="0">
                <a:solidFill>
                  <a:schemeClr val="hlink"/>
                </a:solidFill>
                <a:latin typeface="微软雅黑" panose="020B0503020204020204" pitchFamily="34" charset="-122"/>
                <a:ea typeface="微软雅黑" panose="020B0503020204020204" pitchFamily="34" charset="-122"/>
                <a:sym typeface="微软雅黑" panose="020B0503020204020204" pitchFamily="34" charset="-122"/>
              </a:rPr>
              <a:t>将故障的软件模块，硬件部件，网络连接从系统中隔离出去。是故障自动恢复的一部分</a:t>
            </a:r>
            <a:endParaRPr lang="zh-CN" altLang="en-US" dirty="0">
              <a:latin typeface="Arial" panose="020B0604020202020204" pitchFamily="34" charset="0"/>
            </a:endParaRPr>
          </a:p>
        </p:txBody>
      </p:sp>
      <p:sp>
        <p:nvSpPr>
          <p:cNvPr id="13" name="Text Box 7"/>
          <p:cNvSpPr>
            <a:spLocks noChangeArrowheads="1"/>
          </p:cNvSpPr>
          <p:nvPr/>
        </p:nvSpPr>
        <p:spPr bwMode="auto">
          <a:xfrm>
            <a:off x="312738" y="1924685"/>
            <a:ext cx="10674350" cy="3415030"/>
          </a:xfrm>
          <a:prstGeom prst="rect">
            <a:avLst/>
          </a:prstGeom>
          <a:noFill/>
          <a:ln w="9525">
            <a:solidFill>
              <a:srgbClr val="000000"/>
            </a:solidFill>
            <a:miter lim="800000"/>
          </a:ln>
        </p:spPr>
        <p:txBody>
          <a:bodyPr>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故障隔离：</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在软件模块，硬件部件、网络</a:t>
            </a: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冗余部署</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的情况下，隔离机制才有效。</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硬件部件</a:t>
            </a: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硬件出现整体或者局部的损坏</a:t>
            </a:r>
            <a:r>
              <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变慢等），特别是局部的损坏（比如内存有局部损坏，将局部区域隔离，该内存条可以继续使用）价值更大，将该硬件</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整体</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或者</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局部区域</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（硬件还可以使用）</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不再使用</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软件模块</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：软件模块出现整体无法运行或者频繁启停或者运行缓慢，将该软件模块停止运行并从软件模块</a:t>
            </a: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集群中分离</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出来</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网络连接</a:t>
            </a: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网络连接出现中断，闪断、丢包、延迟等现象，将该网络连接断开或者让软件不使用该网络连接</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55333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产品误告警业务存储断链，导致产品误判做了</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主机</a:t>
            </a:r>
            <a:r>
              <a:rPr kumimoji="0" sz="1600" kern="1200" cap="none" spc="0" normalizeH="0" baseline="0" noProof="0" dirty="0">
                <a:latin typeface="微软雅黑" panose="020B0503020204020204" pitchFamily="34" charset="-122"/>
                <a:ea typeface="微软雅黑" panose="020B0503020204020204" pitchFamily="34" charset="-122"/>
                <a:cs typeface="+mn-cs"/>
              </a:rPr>
              <a:t>切换。</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其技术原因为keepalived定时检测iscsi服务是否正常，检测的方法比较简单，在/proc/net/unix文件中grep是否存在一个unixsocket，如果1秒内未检测出结果，就认为服务异常，但这个客户环境grep命令 3秒才返回结果，超时导致误判</a:t>
            </a:r>
            <a:endParaRPr kumimoji="0" lang="zh-CN"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304609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某日客户内网</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业务</a:t>
            </a:r>
            <a:r>
              <a:rPr kumimoji="0" sz="1600" kern="1200" cap="none" spc="0" normalizeH="0" baseline="0" noProof="0" dirty="0">
                <a:latin typeface="微软雅黑" panose="020B0503020204020204" pitchFamily="34" charset="-122"/>
                <a:ea typeface="微软雅黑" panose="020B0503020204020204" pitchFamily="34" charset="-122"/>
                <a:cs typeface="+mn-cs"/>
              </a:rPr>
              <a:t>全部中断，设备网口无法ping通，重启设备后恢复。</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其技术原因为TCP代理收到底层转发系统关闭连接通知时使用FIN关闭连接，关闭连接期间，如果客户端发送了数据过来没有及时转发（因为服务端连接处于关闭流程），代理会缓存数据包，导致系统数据包缓存</a:t>
            </a:r>
            <a:r>
              <a:rPr kumimoji="0" lang="en-US" altLang="zh-CN" sz="1600" kern="1200" cap="none" spc="0" normalizeH="0" baseline="0" noProof="0" dirty="0">
                <a:latin typeface="微软雅黑" panose="020B0503020204020204" pitchFamily="34" charset="-122"/>
                <a:ea typeface="微软雅黑" panose="020B0503020204020204" pitchFamily="34" charset="-122"/>
                <a:cs typeface="+mn-cs"/>
              </a:rPr>
              <a:t>mbuf</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耗尽，最终导致本应从网卡收包处理的 dataplane 无法申请新mbuf而无法处理新数据包，出现“断网”现象</a:t>
            </a:r>
            <a:endParaRPr kumimoji="0" lang="zh-CN"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304609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1月份海外客户反馈SASE-EDR有离线现象，研发定位发现是由于海外SASE-EDR微软云环境资源不足，需要进行变更业务，在微软云扩容资源。研发进行变更操作，关闭微软云虚拟机，进行节点扩容（增加CPU、内存）后，重启虚拟机发现虚拟机有个磁盘丢失，这个磁盘存储了所有客户的数据</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a:t>
            </a:r>
            <a:r>
              <a:rPr kumimoji="0" sz="1600" kern="1200" cap="none" spc="0" normalizeH="0" baseline="0" noProof="0" dirty="0">
                <a:latin typeface="微软雅黑" panose="020B0503020204020204" pitchFamily="34" charset="-122"/>
                <a:ea typeface="微软雅黑" panose="020B0503020204020204" pitchFamily="34" charset="-122"/>
                <a:cs typeface="+mn-cs"/>
              </a:rPr>
              <a:t>经过累计9个小时恢复业务，但是丢失客户配置和终端日志数据无法找回</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a:t>
            </a:r>
            <a:endParaRPr kumimoji="0"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55333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某汽车制造企业在年会直播时，客户IT人员更改AD智能路由配置，进行批量删除智能路由会话保持的操作。由于智能路由设计之初没充分考虑批量操作性能，在批量删除时候引发CPU大量被占用，系统无法处理双机对端心跳消息，最终导致AD出现双主引发业务中断。客户年会中断3分钟后，双机心跳重新连接业务恢复</a:t>
            </a:r>
            <a:endParaRPr kumimoji="0"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061210"/>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某日上午客户反馈存储出现异常卡顿，页面资源显示CPU使用高达90%，有IO阻塞告警。研发定位发现，客户某些未知业务发起了将大量60G空文件truncate成1MB文件的操作，引发短时间IO压力暴增，出现存储卡顿直至存储业务中断</a:t>
            </a:r>
            <a:endParaRPr kumimoji="0"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55333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某日上午客户反馈存储出现异常卡顿，页面资源显示CPU使用高达90%，有IO阻塞告警。研发定位发现，客户某些未知业务发起了将大量60G空文件truncate成1MB文件的操作，引发短时间IO压力暴增，出现存储卡顿直至存储业务中断</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。整个过程从定位到恢复耗费约12个小时</a:t>
            </a:r>
            <a:endParaRPr kumimoji="0" lang="zh-CN"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1568450"/>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客服排查问题时，使用tcpdump在</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某</a:t>
            </a:r>
            <a:r>
              <a:rPr kumimoji="0" sz="1600" kern="1200" cap="none" spc="0" normalizeH="0" baseline="0" noProof="0" dirty="0">
                <a:latin typeface="微软雅黑" panose="020B0503020204020204" pitchFamily="34" charset="-122"/>
                <a:ea typeface="微软雅黑" panose="020B0503020204020204" pitchFamily="34" charset="-122"/>
                <a:cs typeface="+mn-cs"/>
              </a:rPr>
              <a:t>设备后台抓包，期间出现CPU飙升引发业务</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设备</a:t>
            </a:r>
            <a:r>
              <a:rPr kumimoji="0" sz="1600" kern="1200" cap="none" spc="0" normalizeH="0" baseline="0" noProof="0" dirty="0">
                <a:latin typeface="微软雅黑" panose="020B0503020204020204" pitchFamily="34" charset="-122"/>
                <a:ea typeface="微软雅黑" panose="020B0503020204020204" pitchFamily="34" charset="-122"/>
                <a:cs typeface="+mn-cs"/>
              </a:rPr>
              <a:t>丢包</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导致用户业务</a:t>
            </a:r>
            <a:r>
              <a:rPr kumimoji="0" sz="1600" kern="1200" cap="none" spc="0" normalizeH="0" baseline="0" noProof="0" dirty="0">
                <a:latin typeface="微软雅黑" panose="020B0503020204020204" pitchFamily="34" charset="-122"/>
                <a:ea typeface="微软雅黑" panose="020B0503020204020204" pitchFamily="34" charset="-122"/>
                <a:cs typeface="+mn-cs"/>
              </a:rPr>
              <a:t>卡顿</a:t>
            </a:r>
            <a:endParaRPr kumimoji="0" sz="1600" kern="1200" cap="none" spc="0" normalizeH="0" baseline="0" noProof="0" dirty="0">
              <a:latin typeface="微软雅黑" panose="020B0503020204020204" pitchFamily="34" charset="-122"/>
              <a:ea typeface="微软雅黑" panose="020B0503020204020204" pitchFamily="34" charset="-122"/>
              <a:cs typeface="+mn-cs"/>
            </a:endParaRPr>
          </a:p>
          <a:p>
            <a:pPr marL="338455" marR="0" indent="-338455" defTabSz="914400">
              <a:lnSpc>
                <a:spcPct val="200000"/>
              </a:lnSpc>
              <a:buClrTx/>
              <a:buSzTx/>
              <a:buFont typeface="Wingdings" panose="05000000000000000000" pitchFamily="2" charset="2"/>
              <a:buChar char="p"/>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55333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北京一区托管云由于公网IP不足，需要安排紧急扩容。考虑网络稳定性，不允许在原有基础扩容地址，需要新增链路。托管云运维人员为了尽快满足扩容要求，未走流程未输出变更方案，直接进行变更新增链路操作。变更修改出口交换机配置，同时由于托管云新老架构的机制不同，新增的链路最终导致了北京一区托管云网络环路，网络中断7分钟</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a:t>
            </a:r>
            <a:endParaRPr kumimoji="0" lang="zh-CN"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55333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某医院出现由于VDC集群异常导致部分用户无法登录，补丁包合入主线后，新增服务目录错放到集群同步</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目录</a:t>
            </a:r>
            <a:r>
              <a:rPr kumimoji="0" sz="1600" kern="1200" cap="none" spc="0" normalizeH="0" baseline="0" noProof="0" dirty="0">
                <a:latin typeface="微软雅黑" panose="020B0503020204020204" pitchFamily="34" charset="-122"/>
                <a:ea typeface="微软雅黑" panose="020B0503020204020204" pitchFamily="34" charset="-122"/>
                <a:cs typeface="+mn-cs"/>
              </a:rPr>
              <a:t>/sf/etc下，集群同步会有概率导致hids进程的id和schannel-client是同一个，而schannel-client退出后，此时系统判断机制不够严谨，认为是</a:t>
            </a:r>
            <a:r>
              <a:rPr sz="1600" noProof="0" dirty="0">
                <a:latin typeface="微软雅黑" panose="020B0503020204020204" pitchFamily="34" charset="-122"/>
                <a:ea typeface="微软雅黑" panose="020B0503020204020204" pitchFamily="34" charset="-122"/>
                <a:sym typeface="+mn-ea"/>
              </a:rPr>
              <a:t>schannel-client</a:t>
            </a:r>
            <a:r>
              <a:rPr kumimoji="0" sz="1600" kern="1200" cap="none" spc="0" normalizeH="0" baseline="0" noProof="0" dirty="0">
                <a:latin typeface="微软雅黑" panose="020B0503020204020204" pitchFamily="34" charset="-122"/>
                <a:ea typeface="微软雅黑" panose="020B0503020204020204" pitchFamily="34" charset="-122"/>
                <a:cs typeface="+mn-cs"/>
              </a:rPr>
              <a:t>进程正常退出没有把服务拉起来，</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导致用户无法登陆</a:t>
            </a:r>
            <a:endParaRPr kumimoji="0"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061210"/>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cap="none" spc="0" normalizeH="0" baseline="0" noProof="0" dirty="0">
                <a:latin typeface="微软雅黑" panose="020B0503020204020204" pitchFamily="34" charset="-122"/>
                <a:ea typeface="微软雅黑" panose="020B0503020204020204" pitchFamily="34" charset="-122"/>
              </a:rPr>
              <a:t>客户在界面手动清空回收站出现元数据损坏的告警，导致了文件存储服务中断1小时</a:t>
            </a:r>
            <a:r>
              <a:rPr kumimoji="0" lang="zh-CN" sz="1600" cap="none" spc="0" normalizeH="0" baseline="0" noProof="0" dirty="0">
                <a:latin typeface="微软雅黑" panose="020B0503020204020204" pitchFamily="34" charset="-122"/>
                <a:ea typeface="微软雅黑" panose="020B0503020204020204" pitchFamily="34" charset="-122"/>
              </a:rPr>
              <a:t>。原因是多客户端并发删除会导致回收站的文件状态异常，系统清理到异常状态的文件时会导致进程反复assert，进而存储服务中断</a:t>
            </a:r>
            <a:endPar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2"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0243" name="文本框 6"/>
          <p:cNvSpPr/>
          <p:nvPr/>
        </p:nvSpPr>
        <p:spPr>
          <a:xfrm>
            <a:off x="9145588" y="6130925"/>
            <a:ext cx="2300287" cy="261938"/>
          </a:xfrm>
          <a:prstGeom prst="rect">
            <a:avLst/>
          </a:prstGeom>
          <a:noFill/>
          <a:ln w="9525">
            <a:noFill/>
          </a:ln>
        </p:spPr>
        <p:txBody>
          <a:bodyPr wrap="none">
            <a:spAutoFit/>
          </a:bodyPr>
          <a:p>
            <a:pPr eaLnBrk="1" hangingPunct="1"/>
            <a:r>
              <a:rPr lang="zh-CN" altLang="zh-CN" sz="11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深信服科技培训发展中心系列课程</a:t>
            </a:r>
            <a:endParaRPr lang="zh-CN" altLang="zh-CN" dirty="0">
              <a:latin typeface="Arial" panose="020B0604020202020204" pitchFamily="34" charset="0"/>
            </a:endParaRPr>
          </a:p>
        </p:txBody>
      </p:sp>
      <p:pic>
        <p:nvPicPr>
          <p:cNvPr id="10244" name="图片 8"/>
          <p:cNvPicPr>
            <a:picLocks noChangeAspect="1"/>
          </p:cNvPicPr>
          <p:nvPr/>
        </p:nvPicPr>
        <p:blipFill>
          <a:blip r:embed="rId1"/>
          <a:stretch>
            <a:fillRect/>
          </a:stretch>
        </p:blipFill>
        <p:spPr>
          <a:xfrm>
            <a:off x="9672638" y="61913"/>
            <a:ext cx="1706562" cy="590550"/>
          </a:xfrm>
          <a:prstGeom prst="rect">
            <a:avLst/>
          </a:prstGeom>
          <a:noFill/>
          <a:ln w="9525">
            <a:noFill/>
          </a:ln>
        </p:spPr>
      </p:pic>
      <p:sp>
        <p:nvSpPr>
          <p:cNvPr id="10245" name="TextBox 1"/>
          <p:cNvSpPr/>
          <p:nvPr/>
        </p:nvSpPr>
        <p:spPr>
          <a:xfrm>
            <a:off x="31750" y="46038"/>
            <a:ext cx="4535488" cy="646112"/>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故障上报</a:t>
            </a:r>
            <a:endParaRPr lang="zh-CN" altLang="en-US" sz="3600" dirty="0">
              <a:latin typeface="Arial" panose="020B0604020202020204" pitchFamily="34" charset="0"/>
            </a:endParaRPr>
          </a:p>
        </p:txBody>
      </p:sp>
      <p:sp>
        <p:nvSpPr>
          <p:cNvPr id="10246" name="Text Box 7"/>
          <p:cNvSpPr/>
          <p:nvPr/>
        </p:nvSpPr>
        <p:spPr>
          <a:xfrm>
            <a:off x="236538" y="1488440"/>
            <a:ext cx="10674350" cy="506730"/>
          </a:xfrm>
          <a:prstGeom prst="rect">
            <a:avLst/>
          </a:prstGeom>
          <a:noFill/>
          <a:ln w="9525">
            <a:noFill/>
          </a:ln>
        </p:spPr>
        <p:txBody>
          <a:bodyPr>
            <a:spAutoFit/>
          </a:bodyPr>
          <a:p>
            <a:pPr marL="3175" defTabSz="914400" eaLnBrk="1" hangingPunct="1">
              <a:lnSpc>
                <a:spcPct val="150000"/>
              </a:lnSpc>
              <a:buSzPct val="100000"/>
              <a:tabLst>
                <a:tab pos="179705" algn="l"/>
              </a:tabLst>
            </a:pPr>
            <a:r>
              <a:rPr lang="zh-CN" altLang="en-US" b="1" dirty="0">
                <a:solidFill>
                  <a:schemeClr val="hlink"/>
                </a:solidFill>
                <a:latin typeface="微软雅黑" panose="020B0503020204020204" pitchFamily="34" charset="-122"/>
                <a:ea typeface="微软雅黑" panose="020B0503020204020204" pitchFamily="34" charset="-122"/>
                <a:sym typeface="微软雅黑" panose="020B0503020204020204" pitchFamily="34" charset="-122"/>
              </a:rPr>
              <a:t>将故障呈现给用户，需要用户介入进行处理（修复故障本身或者人工进行业务恢复）</a:t>
            </a:r>
            <a:endParaRPr lang="zh-CN" altLang="en-US" dirty="0">
              <a:latin typeface="Arial" panose="020B0604020202020204" pitchFamily="34" charset="0"/>
            </a:endParaRPr>
          </a:p>
        </p:txBody>
      </p:sp>
      <p:sp>
        <p:nvSpPr>
          <p:cNvPr id="10" name="Text Box 7"/>
          <p:cNvSpPr>
            <a:spLocks noChangeArrowheads="1"/>
          </p:cNvSpPr>
          <p:nvPr/>
        </p:nvSpPr>
        <p:spPr bwMode="auto">
          <a:xfrm>
            <a:off x="242888" y="2125028"/>
            <a:ext cx="10674350" cy="2999740"/>
          </a:xfrm>
          <a:prstGeom prst="rect">
            <a:avLst/>
          </a:prstGeom>
          <a:noFill/>
          <a:ln w="9525">
            <a:solidFill>
              <a:srgbClr val="000000"/>
            </a:solidFill>
            <a:miter lim="800000"/>
          </a:ln>
        </p:spPr>
        <p:txBody>
          <a:bodyPr>
            <a:spAutoFit/>
          </a:bodyPr>
          <a:lstStyle>
            <a:lvl1pPr marL="180975" indent="-177800">
              <a:tabLst>
                <a:tab pos="179070" algn="l"/>
              </a:tabLst>
              <a:defRPr>
                <a:solidFill>
                  <a:schemeClr val="tx1"/>
                </a:solidFill>
                <a:latin typeface="Arial" panose="020B0604020202020204" pitchFamily="34" charset="0"/>
              </a:defRPr>
            </a:lvl1pPr>
            <a:lvl2pPr marL="1012825" indent="-285750">
              <a:tabLst>
                <a:tab pos="179070" algn="l"/>
              </a:tabLst>
              <a:defRPr>
                <a:solidFill>
                  <a:schemeClr val="tx1"/>
                </a:solidFill>
                <a:latin typeface="Arial" panose="020B0604020202020204" pitchFamily="34" charset="0"/>
              </a:defRPr>
            </a:lvl2pPr>
            <a:lvl3pPr marL="1412875" indent="-228600">
              <a:tabLst>
                <a:tab pos="179070" algn="l"/>
              </a:tabLst>
              <a:defRPr>
                <a:solidFill>
                  <a:schemeClr val="tx1"/>
                </a:solidFill>
                <a:latin typeface="Arial" panose="020B0604020202020204" pitchFamily="34" charset="0"/>
              </a:defRPr>
            </a:lvl3pPr>
            <a:lvl4pPr marL="1870075" indent="-228600">
              <a:tabLst>
                <a:tab pos="179070" algn="l"/>
              </a:tabLst>
              <a:defRPr>
                <a:solidFill>
                  <a:schemeClr val="tx1"/>
                </a:solidFill>
                <a:latin typeface="Arial" panose="020B0604020202020204" pitchFamily="34" charset="0"/>
              </a:defRPr>
            </a:lvl4pPr>
            <a:lvl5pPr marL="2327275" indent="-228600">
              <a:tabLst>
                <a:tab pos="179070" algn="l"/>
              </a:tabLst>
              <a:defRPr>
                <a:solidFill>
                  <a:schemeClr val="tx1"/>
                </a:solidFill>
                <a:latin typeface="Arial" panose="020B0604020202020204" pitchFamily="34" charset="0"/>
              </a:defRPr>
            </a:lvl5pPr>
            <a:lvl6pPr marL="27844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6pPr>
            <a:lvl7pPr marL="32416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7pPr>
            <a:lvl8pPr marL="36988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8pPr>
            <a:lvl9pPr marL="4156075" indent="-228600" fontAlgn="base">
              <a:spcBef>
                <a:spcPct val="0"/>
              </a:spcBef>
              <a:spcAft>
                <a:spcPct val="0"/>
              </a:spcAft>
              <a:buFont typeface="Arial" panose="020B0604020202020204" pitchFamily="34" charset="0"/>
              <a:tabLst>
                <a:tab pos="179070" algn="l"/>
              </a:tabLst>
              <a:defRPr>
                <a:solidFill>
                  <a:schemeClr val="tx1"/>
                </a:solidFill>
                <a:latin typeface="Arial" panose="020B0604020202020204" pitchFamily="34" charset="0"/>
              </a:defRPr>
            </a:lvl9pPr>
          </a:lstStyle>
          <a:p>
            <a:pPr marL="3175" marR="0" lvl="0" indent="0" algn="l" defTabSz="914400" rtl="0" eaLnBrk="1" fontAlgn="base" latinLnBrk="0" hangingPunct="1">
              <a:lnSpc>
                <a:spcPct val="150000"/>
              </a:lnSpc>
              <a:spcBef>
                <a:spcPct val="0"/>
              </a:spcBef>
              <a:spcAft>
                <a:spcPct val="0"/>
              </a:spcAft>
              <a:buClrTx/>
              <a:buSzPct val="100000"/>
              <a:buFont typeface="Arial" panose="020B0604020202020204" pitchFamily="34" charset="0"/>
              <a:buNone/>
              <a:tabLst>
                <a:tab pos="179070" algn="l"/>
              </a:tabLst>
              <a:defRPr/>
            </a:pP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故障上报：需要用户介入处理的故障才要上报告警。有几种情况：</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故障预警</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：当前还未产生影响，但是如果不处理，后续可能产生影响。比如资源过载，容量过载，寿命到期之类的故障</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自动容错</a:t>
            </a: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该故障系统有容错措施，未对用户产生业务影响，但是系统无法自动修复该故障本身，需要人工介入恢复，比如进程无法启动，网络断开，硬件损坏等</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288925" marR="0" lvl="0" indent="-285750" algn="l" defTabSz="914400" rtl="0" eaLnBrk="1" fontAlgn="base" latinLnBrk="0" hangingPunct="1">
              <a:lnSpc>
                <a:spcPct val="150000"/>
              </a:lnSpc>
              <a:spcBef>
                <a:spcPct val="0"/>
              </a:spcBef>
              <a:spcAft>
                <a:spcPct val="0"/>
              </a:spcAft>
              <a:buClrTx/>
              <a:buSzPct val="100000"/>
              <a:buFont typeface="Wingdings" panose="05000000000000000000" pitchFamily="2" charset="2"/>
              <a:buChar char="p"/>
              <a:tabLst>
                <a:tab pos="179070" algn="l"/>
              </a:tabLst>
              <a:defRPr/>
            </a:pPr>
            <a:r>
              <a:rPr kumimoji="0" lang="zh-CN" altLang="en-US" sz="1800" b="1" i="0" u="none" strike="noStrike" kern="1200" cap="none" spc="0" normalizeH="0" baseline="0" noProof="0" dirty="0">
                <a:ln>
                  <a:noFill/>
                </a:ln>
                <a:solidFill>
                  <a:srgbClr val="1D41D5"/>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业务失效</a:t>
            </a:r>
            <a:r>
              <a:rPr kumimoji="0" lang="zh-CN" altLang="en-US" sz="18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该故障已经对用户业务造成了影响，系统无法自动恢复该故障，比如数据损坏</a:t>
            </a:r>
            <a:r>
              <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 </a:t>
            </a:r>
            <a:r>
              <a:rPr kumimoji="0" lang="zh-CN" altLang="en-US"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，主备倒换失败，主备机同时故障</a:t>
            </a:r>
            <a:endParaRPr kumimoji="0" lang="en-US" altLang="zh-CN" sz="1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3538220"/>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cap="none" spc="0" normalizeH="0" baseline="0" noProof="0" dirty="0">
                <a:latin typeface="微软雅黑" panose="020B0503020204020204" pitchFamily="34" charset="-122"/>
                <a:ea typeface="微软雅黑" panose="020B0503020204020204" pitchFamily="34" charset="-122"/>
              </a:rPr>
              <a:t>客户陆续反馈出现用户业务访问</a:t>
            </a:r>
            <a:r>
              <a:rPr kumimoji="0" lang="zh-CN" sz="1600" cap="none" spc="0" normalizeH="0" baseline="0" noProof="0" dirty="0">
                <a:latin typeface="微软雅黑" panose="020B0503020204020204" pitchFamily="34" charset="-122"/>
                <a:ea typeface="微软雅黑" panose="020B0503020204020204" pitchFamily="34" charset="-122"/>
              </a:rPr>
              <a:t>失败，</a:t>
            </a:r>
            <a:r>
              <a:rPr kumimoji="0" sz="1600" cap="none" spc="0" normalizeH="0" baseline="0" noProof="0" dirty="0">
                <a:latin typeface="微软雅黑" panose="020B0503020204020204" pitchFamily="34" charset="-122"/>
                <a:ea typeface="微软雅黑" panose="020B0503020204020204" pitchFamily="34" charset="-122"/>
              </a:rPr>
              <a:t>控制台无法登录。</a:t>
            </a:r>
            <a:r>
              <a:rPr kumimoji="0" lang="zh-CN" sz="1600" cap="none" spc="0" normalizeH="0" baseline="0" noProof="0" dirty="0">
                <a:latin typeface="微软雅黑" panose="020B0503020204020204" pitchFamily="34" charset="-122"/>
                <a:ea typeface="微软雅黑" panose="020B0503020204020204" pitchFamily="34" charset="-122"/>
              </a:rPr>
              <a:t>技术原因为</a:t>
            </a:r>
            <a:r>
              <a:rPr kumimoji="0" sz="1600" cap="none" spc="0" normalizeH="0" baseline="0" noProof="0" dirty="0">
                <a:latin typeface="微软雅黑" panose="020B0503020204020204" pitchFamily="34" charset="-122"/>
                <a:ea typeface="微软雅黑" panose="020B0503020204020204" pitchFamily="34" charset="-122"/>
              </a:rPr>
              <a:t>A（主）节点因磁盘写入间歇性异常，但HA的切换条件对磁盘故障没有准确的判断，所以没有主动触发切换。当</a:t>
            </a:r>
            <a:r>
              <a:rPr kumimoji="0" lang="zh-CN" sz="1600" cap="none" spc="0" normalizeH="0" baseline="0" noProof="0" dirty="0">
                <a:latin typeface="微软雅黑" panose="020B0503020204020204" pitchFamily="34" charset="-122"/>
                <a:ea typeface="微软雅黑" panose="020B0503020204020204" pitchFamily="34" charset="-122"/>
              </a:rPr>
              <a:t>主备之间的</a:t>
            </a:r>
            <a:r>
              <a:rPr kumimoji="0" sz="1600" cap="none" spc="0" normalizeH="0" baseline="0" noProof="0" dirty="0">
                <a:latin typeface="微软雅黑" panose="020B0503020204020204" pitchFamily="34" charset="-122"/>
                <a:ea typeface="微软雅黑" panose="020B0503020204020204" pitchFamily="34" charset="-122"/>
              </a:rPr>
              <a:t>心跳异常后，被动切至B（从）节点后，又因为A（主）节点间歇性正常，</a:t>
            </a:r>
            <a:r>
              <a:rPr kumimoji="0" lang="zh-CN" sz="1600" cap="none" spc="0" normalizeH="0" baseline="0" noProof="0" dirty="0">
                <a:latin typeface="微软雅黑" panose="020B0503020204020204" pitchFamily="34" charset="-122"/>
                <a:ea typeface="微软雅黑" panose="020B0503020204020204" pitchFamily="34" charset="-122"/>
              </a:rPr>
              <a:t>又</a:t>
            </a:r>
            <a:r>
              <a:rPr kumimoji="0" sz="1600" cap="none" spc="0" normalizeH="0" baseline="0" noProof="0" dirty="0">
                <a:latin typeface="微软雅黑" panose="020B0503020204020204" pitchFamily="34" charset="-122"/>
                <a:ea typeface="微软雅黑" panose="020B0503020204020204" pitchFamily="34" charset="-122"/>
              </a:rPr>
              <a:t>重新切回A（主）</a:t>
            </a:r>
            <a:endParaRPr kumimoji="0" sz="1600" cap="none" spc="0" normalizeH="0" baseline="0" noProof="0" dirty="0">
              <a:latin typeface="微软雅黑" panose="020B0503020204020204" pitchFamily="34" charset="-122"/>
              <a:ea typeface="微软雅黑" panose="020B0503020204020204" pitchFamily="34" charset="-122"/>
            </a:endParaRPr>
          </a:p>
          <a:p>
            <a:pPr marR="0" defTabSz="914400">
              <a:lnSpc>
                <a:spcPct val="200000"/>
              </a:lnSpc>
              <a:buClrTx/>
              <a:buSzTx/>
              <a:buFont typeface="Wingdings" panose="05000000000000000000" pitchFamily="2" charset="2"/>
              <a:defRPr/>
            </a:pPr>
            <a:endPar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endPar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55333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cap="none" spc="0" normalizeH="0" baseline="0" noProof="0" dirty="0">
                <a:latin typeface="微软雅黑" panose="020B0503020204020204" pitchFamily="34" charset="-122"/>
                <a:ea typeface="微软雅黑" panose="020B0503020204020204" pitchFamily="34" charset="-122"/>
              </a:rPr>
              <a:t>客户通过BBC编辑VPN拓扑增加分支，配置下发后引发VPN重启，导致视频会议中断3分钟。</a:t>
            </a:r>
            <a:r>
              <a:rPr kumimoji="0" lang="zh-CN" sz="1600" cap="none" spc="0" normalizeH="0" baseline="0" noProof="0" dirty="0">
                <a:latin typeface="微软雅黑" panose="020B0503020204020204" pitchFamily="34" charset="-122"/>
                <a:ea typeface="微软雅黑" panose="020B0503020204020204" pitchFamily="34" charset="-122"/>
              </a:rPr>
              <a:t>技术原因为</a:t>
            </a:r>
            <a:r>
              <a:rPr kumimoji="0" sz="1600" cap="none" spc="0" normalizeH="0" baseline="0" noProof="0" dirty="0">
                <a:latin typeface="微软雅黑" panose="020B0503020204020204" pitchFamily="34" charset="-122"/>
                <a:ea typeface="微软雅黑" panose="020B0503020204020204" pitchFamily="34" charset="-122"/>
              </a:rPr>
              <a:t>由于客户的总部出现网络抖动，触发了BBC的机制</a:t>
            </a:r>
            <a:r>
              <a:rPr kumimoji="0" lang="zh-CN" sz="1600" cap="none" spc="0" normalizeH="0" baseline="0" noProof="0" dirty="0">
                <a:latin typeface="微软雅黑" panose="020B0503020204020204" pitchFamily="34" charset="-122"/>
                <a:ea typeface="微软雅黑" panose="020B0503020204020204" pitchFamily="34" charset="-122"/>
              </a:rPr>
              <a:t>缺陷</a:t>
            </a:r>
            <a:r>
              <a:rPr kumimoji="0" sz="1600" cap="none" spc="0" normalizeH="0" baseline="0" noProof="0" dirty="0">
                <a:latin typeface="微软雅黑" panose="020B0503020204020204" pitchFamily="34" charset="-122"/>
                <a:ea typeface="微软雅黑" panose="020B0503020204020204" pitchFamily="34" charset="-122"/>
              </a:rPr>
              <a:t>：对IP池（多个IP地址）做重新排序。IT管理人员下发配置后，顺序变化后引发VPN重启，而重启后分支VPN按顺序连接到不可访问的IP，出现超时，导致客户视频会议中断</a:t>
            </a:r>
            <a:endPar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061210"/>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cap="none" spc="0" normalizeH="0" baseline="0" noProof="0" dirty="0">
                <a:latin typeface="微软雅黑" panose="020B0503020204020204" pitchFamily="34" charset="-122"/>
                <a:ea typeface="微软雅黑" panose="020B0503020204020204" pitchFamily="34" charset="-122"/>
              </a:rPr>
              <a:t>使用adeploy工具在客户巡检时候，出现虚拟机挂起现象，最终引发客户业务中断。</a:t>
            </a:r>
            <a:r>
              <a:rPr kumimoji="0" lang="zh-CN" sz="1600" cap="none" spc="0" normalizeH="0" baseline="0" noProof="0" dirty="0">
                <a:latin typeface="微软雅黑" panose="020B0503020204020204" pitchFamily="34" charset="-122"/>
                <a:ea typeface="微软雅黑" panose="020B0503020204020204" pitchFamily="34" charset="-122"/>
              </a:rPr>
              <a:t>技术原因为</a:t>
            </a:r>
            <a:r>
              <a:rPr kumimoji="0" sz="1600" cap="none" spc="0" normalizeH="0" baseline="0" noProof="0" dirty="0">
                <a:latin typeface="微软雅黑" panose="020B0503020204020204" pitchFamily="34" charset="-122"/>
                <a:ea typeface="微软雅黑" panose="020B0503020204020204" pitchFamily="34" charset="-122"/>
              </a:rPr>
              <a:t>adeploy</a:t>
            </a:r>
            <a:r>
              <a:rPr kumimoji="0" lang="zh-CN" sz="1600" cap="none" spc="0" normalizeH="0" baseline="0" noProof="0" dirty="0">
                <a:latin typeface="微软雅黑" panose="020B0503020204020204" pitchFamily="34" charset="-122"/>
                <a:ea typeface="微软雅黑" panose="020B0503020204020204" pitchFamily="34" charset="-122"/>
              </a:rPr>
              <a:t>巡检会触发</a:t>
            </a:r>
            <a:r>
              <a:rPr kumimoji="0" sz="1600" cap="none" spc="0" normalizeH="0" baseline="0" noProof="0" dirty="0">
                <a:latin typeface="微软雅黑" panose="020B0503020204020204" pitchFamily="34" charset="-122"/>
                <a:ea typeface="微软雅黑" panose="020B0503020204020204" pitchFamily="34" charset="-122"/>
              </a:rPr>
              <a:t>进行副本一致性校验，</a:t>
            </a:r>
            <a:r>
              <a:rPr kumimoji="0" lang="zh-CN" sz="1600" cap="none" spc="0" normalizeH="0" baseline="0" noProof="0" dirty="0">
                <a:latin typeface="微软雅黑" panose="020B0503020204020204" pitchFamily="34" charset="-122"/>
                <a:ea typeface="微软雅黑" panose="020B0503020204020204" pitchFamily="34" charset="-122"/>
              </a:rPr>
              <a:t>检查期间</a:t>
            </a:r>
            <a:r>
              <a:rPr kumimoji="0" sz="1600" cap="none" spc="0" normalizeH="0" baseline="0" noProof="0" dirty="0">
                <a:latin typeface="微软雅黑" panose="020B0503020204020204" pitchFamily="34" charset="-122"/>
                <a:ea typeface="微软雅黑" panose="020B0503020204020204" pitchFamily="34" charset="-122"/>
              </a:rPr>
              <a:t>会有大量日志写入，引发系统盘IO繁忙响应慢，导致存储时延高虚拟机挂起</a:t>
            </a:r>
            <a:endParaRPr kumimoji="0" sz="1600" cap="none" spc="0" normalizeH="0" baseline="0" noProof="0" dirty="0">
              <a:latin typeface="微软雅黑" panose="020B0503020204020204" pitchFamily="34" charset="-122"/>
              <a:ea typeface="微软雅黑" panose="020B0503020204020204" pitchFamily="34" charset="-122"/>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061210"/>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cap="none" spc="0" normalizeH="0" baseline="0" noProof="0" dirty="0">
                <a:latin typeface="微软雅黑" panose="020B0503020204020204" pitchFamily="34" charset="-122"/>
                <a:ea typeface="微软雅黑" panose="020B0503020204020204" pitchFamily="34" charset="-122"/>
              </a:rPr>
              <a:t>出现用户无法接入的情况，导致全省生产业务停机半小时，影响上万人使用。</a:t>
            </a:r>
            <a:r>
              <a:rPr kumimoji="0" lang="zh-CN" sz="1600" cap="none" spc="0" normalizeH="0" baseline="0" noProof="0" dirty="0">
                <a:latin typeface="微软雅黑" panose="020B0503020204020204" pitchFamily="34" charset="-122"/>
                <a:ea typeface="微软雅黑" panose="020B0503020204020204" pitchFamily="34" charset="-122"/>
              </a:rPr>
              <a:t>技术原因为</a:t>
            </a:r>
            <a:r>
              <a:rPr kumimoji="0" sz="1600" cap="none" spc="0" normalizeH="0" baseline="0" noProof="0" dirty="0">
                <a:latin typeface="微软雅黑" panose="020B0503020204020204" pitchFamily="34" charset="-122"/>
                <a:ea typeface="微软雅黑" panose="020B0503020204020204" pitchFamily="34" charset="-122"/>
              </a:rPr>
              <a:t>是</a:t>
            </a:r>
            <a:r>
              <a:rPr kumimoji="0" lang="zh-CN" sz="1600" cap="none" spc="0" normalizeH="0" baseline="0" noProof="0" dirty="0">
                <a:latin typeface="微软雅黑" panose="020B0503020204020204" pitchFamily="34" charset="-122"/>
                <a:ea typeface="微软雅黑" panose="020B0503020204020204" pitchFamily="34" charset="-122"/>
              </a:rPr>
              <a:t>有个</a:t>
            </a:r>
            <a:r>
              <a:rPr kumimoji="0" sz="1600" cap="none" spc="0" normalizeH="0" baseline="0" noProof="0" dirty="0">
                <a:latin typeface="微软雅黑" panose="020B0503020204020204" pitchFamily="34" charset="-122"/>
                <a:ea typeface="微软雅黑" panose="020B0503020204020204" pitchFamily="34" charset="-122"/>
              </a:rPr>
              <a:t>业务服务存在句柄泄露，一直未删除情况下逐步把run分区打满，最终导致依赖run分区的基础服务无法正常工作，业务中断</a:t>
            </a:r>
            <a:endParaRPr kumimoji="0" sz="1600" cap="none" spc="0" normalizeH="0" baseline="0" noProof="0" dirty="0">
              <a:latin typeface="微软雅黑" panose="020B0503020204020204" pitchFamily="34" charset="-122"/>
              <a:ea typeface="微软雅黑" panose="020B0503020204020204" pitchFamily="34" charset="-122"/>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255333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lang="zh-CN" altLang="en-US" sz="1600" cap="none" spc="0" normalizeH="0" baseline="0" noProof="0" dirty="0">
                <a:latin typeface="微软雅黑" panose="020B0503020204020204" pitchFamily="34" charset="-122"/>
                <a:ea typeface="微软雅黑" panose="020B0503020204020204" pitchFamily="34" charset="-122"/>
              </a:rPr>
              <a:t>某天客户手工重启设备后，发现设备出现反复重启</a:t>
            </a:r>
            <a:r>
              <a:rPr kumimoji="0" sz="1600" cap="none" spc="0" normalizeH="0" baseline="0" noProof="0" dirty="0">
                <a:latin typeface="微软雅黑" panose="020B0503020204020204" pitchFamily="34" charset="-122"/>
                <a:ea typeface="微软雅黑" panose="020B0503020204020204" pitchFamily="34" charset="-122"/>
              </a:rPr>
              <a:t>，</a:t>
            </a:r>
            <a:r>
              <a:rPr kumimoji="0" lang="zh-CN" sz="1600" cap="none" spc="0" normalizeH="0" baseline="0" noProof="0" dirty="0">
                <a:latin typeface="微软雅黑" panose="020B0503020204020204" pitchFamily="34" charset="-122"/>
                <a:ea typeface="微软雅黑" panose="020B0503020204020204" pitchFamily="34" charset="-122"/>
              </a:rPr>
              <a:t>技术原因为系统的防卡死机制设计为</a:t>
            </a:r>
            <a:r>
              <a:rPr kumimoji="0" sz="1600" cap="none" spc="0" normalizeH="0" baseline="0" noProof="0" dirty="0">
                <a:latin typeface="微软雅黑" panose="020B0503020204020204" pitchFamily="34" charset="-122"/>
                <a:ea typeface="微软雅黑" panose="020B0503020204020204" pitchFamily="34" charset="-122"/>
              </a:rPr>
              <a:t>如果发现10s内获取服务数据异常，则强制重启设备，防止设备长时间卡死。在高端设备网口比较多的场景下，重启时核心服务启动的时间比较长，造成了误判，错误重启设备</a:t>
            </a:r>
            <a:r>
              <a:rPr kumimoji="0" lang="zh-CN" sz="1600" cap="none" spc="0" normalizeH="0" baseline="0" noProof="0" dirty="0">
                <a:latin typeface="微软雅黑" panose="020B0503020204020204" pitchFamily="34" charset="-122"/>
                <a:ea typeface="微软雅黑" panose="020B0503020204020204" pitchFamily="34" charset="-122"/>
              </a:rPr>
              <a:t>。</a:t>
            </a:r>
            <a:endParaRPr kumimoji="0" sz="1600" cap="none" spc="0" normalizeH="0" baseline="0" noProof="0" dirty="0">
              <a:latin typeface="微软雅黑" panose="020B0503020204020204" pitchFamily="34" charset="-122"/>
              <a:ea typeface="微软雅黑" panose="020B0503020204020204" pitchFamily="34" charset="-122"/>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标题 1"/>
          <p:cNvSpPr/>
          <p:nvPr/>
        </p:nvSpPr>
        <p:spPr>
          <a:xfrm>
            <a:off x="9210675" y="5988050"/>
            <a:ext cx="1954213" cy="285750"/>
          </a:xfrm>
          <a:prstGeom prst="rect">
            <a:avLst/>
          </a:prstGeom>
          <a:noFill/>
          <a:ln w="9525">
            <a:noFill/>
          </a:ln>
        </p:spPr>
        <p:txBody>
          <a:bodyPr anchor="ctr" anchorCtr="0"/>
          <a:p>
            <a:pPr eaLnBrk="1" hangingPunct="1"/>
            <a:endParaRPr lang="zh-CN" altLang="zh-CN" sz="1100" i="1" dirty="0">
              <a:solidFill>
                <a:srgbClr val="7F7F7F"/>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8915" name="图片 8"/>
          <p:cNvPicPr>
            <a:picLocks noChangeAspect="1"/>
          </p:cNvPicPr>
          <p:nvPr/>
        </p:nvPicPr>
        <p:blipFill>
          <a:blip r:embed="rId1"/>
          <a:stretch>
            <a:fillRect/>
          </a:stretch>
        </p:blipFill>
        <p:spPr>
          <a:xfrm>
            <a:off x="9739313" y="42863"/>
            <a:ext cx="1706562" cy="590550"/>
          </a:xfrm>
          <a:prstGeom prst="rect">
            <a:avLst/>
          </a:prstGeom>
          <a:noFill/>
          <a:ln w="9525">
            <a:noFill/>
          </a:ln>
        </p:spPr>
      </p:pic>
      <p:sp>
        <p:nvSpPr>
          <p:cNvPr id="38916" name="文本框 9"/>
          <p:cNvSpPr/>
          <p:nvPr/>
        </p:nvSpPr>
        <p:spPr>
          <a:xfrm>
            <a:off x="9421813" y="6186488"/>
            <a:ext cx="2163762" cy="250825"/>
          </a:xfrm>
          <a:prstGeom prst="rect">
            <a:avLst/>
          </a:prstGeom>
          <a:noFill/>
          <a:ln w="9525">
            <a:noFill/>
          </a:ln>
        </p:spPr>
        <p:txBody>
          <a:bodyPr wrap="none">
            <a:spAutoFit/>
          </a:bodyPr>
          <a:p>
            <a:pPr eaLnBrk="1" hangingPunct="1"/>
            <a:r>
              <a:rPr lang="zh-CN" altLang="zh-CN" sz="1000" dirty="0">
                <a:solidFill>
                  <a:srgbClr val="000000"/>
                </a:solidFill>
                <a:latin typeface="微软雅黑 Light" panose="020B0502040204020203" pitchFamily="34" charset="-122"/>
                <a:ea typeface="微软雅黑 Light" panose="020B0502040204020203" pitchFamily="34" charset="-122"/>
                <a:sym typeface="微软雅黑 Light" panose="020B0502040204020203" pitchFamily="34" charset="-122"/>
              </a:rPr>
              <a:t>深信服科技研发专业能力系列课程</a:t>
            </a:r>
            <a:endParaRPr lang="zh-CN" altLang="zh-CN" dirty="0">
              <a:latin typeface="Arial" panose="020B0604020202020204" pitchFamily="34" charset="0"/>
            </a:endParaRPr>
          </a:p>
        </p:txBody>
      </p:sp>
      <p:sp>
        <p:nvSpPr>
          <p:cNvPr id="38917" name="TextBox 1"/>
          <p:cNvSpPr/>
          <p:nvPr/>
        </p:nvSpPr>
        <p:spPr>
          <a:xfrm>
            <a:off x="31750" y="46038"/>
            <a:ext cx="4535488" cy="645160"/>
          </a:xfrm>
          <a:prstGeom prst="rect">
            <a:avLst/>
          </a:prstGeom>
          <a:noFill/>
          <a:ln w="9525">
            <a:noFill/>
          </a:ln>
        </p:spPr>
        <p:txBody>
          <a:bodyPr>
            <a:spAutoFit/>
          </a:bodyPr>
          <a:p>
            <a:pPr eaLnBrk="1" hangingPunct="1"/>
            <a:r>
              <a:rPr lang="zh-CN" altLang="en-US" sz="36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让我们练练手</a:t>
            </a:r>
            <a:endParaRPr lang="zh-CN" altLang="en-US" sz="3600" dirty="0">
              <a:latin typeface="Arial" panose="020B0604020202020204" pitchFamily="34" charset="0"/>
            </a:endParaRPr>
          </a:p>
        </p:txBody>
      </p:sp>
      <p:sp>
        <p:nvSpPr>
          <p:cNvPr id="18" name="文本框 17"/>
          <p:cNvSpPr txBox="1"/>
          <p:nvPr/>
        </p:nvSpPr>
        <p:spPr>
          <a:xfrm>
            <a:off x="76200" y="578168"/>
            <a:ext cx="11369675" cy="3046095"/>
          </a:xfrm>
          <a:prstGeom prst="rect">
            <a:avLst/>
          </a:prstGeom>
          <a:noFill/>
        </p:spPr>
        <p:txBody>
          <a:bodyPr wrap="square">
            <a:spAutoFit/>
          </a:bodyPr>
          <a:lstStyle/>
          <a:p>
            <a:pPr marL="338455" marR="0" indent="-338455" defTabSz="914400">
              <a:lnSpc>
                <a:spcPct val="200000"/>
              </a:lnSpc>
              <a:buClrTx/>
              <a:buSzTx/>
              <a:buFont typeface="Wingdings" panose="05000000000000000000" pitchFamily="2" charset="2"/>
              <a:buChar char="p"/>
              <a:defRPr/>
            </a:pPr>
            <a:r>
              <a:rPr kumimoji="0" sz="1600" kern="1200" cap="none" spc="0" normalizeH="0" baseline="0" noProof="0" dirty="0">
                <a:latin typeface="微软雅黑" panose="020B0503020204020204" pitchFamily="34" charset="-122"/>
                <a:ea typeface="微软雅黑" panose="020B0503020204020204" pitchFamily="34" charset="-122"/>
                <a:cs typeface="+mn-cs"/>
              </a:rPr>
              <a:t>某</a:t>
            </a:r>
            <a:r>
              <a:rPr sz="1600" noProof="0" dirty="0">
                <a:latin typeface="微软雅黑" panose="020B0503020204020204" pitchFamily="34" charset="-122"/>
                <a:ea typeface="微软雅黑" panose="020B0503020204020204" pitchFamily="34" charset="-122"/>
                <a:sym typeface="+mn-ea"/>
              </a:rPr>
              <a:t>运行在托管云上</a:t>
            </a:r>
            <a:r>
              <a:rPr kumimoji="0" sz="1600" kern="1200" cap="none" spc="0" normalizeH="0" baseline="0" noProof="0" dirty="0">
                <a:latin typeface="微软雅黑" panose="020B0503020204020204" pitchFamily="34" charset="-122"/>
                <a:ea typeface="微软雅黑" panose="020B0503020204020204" pitchFamily="34" charset="-122"/>
                <a:cs typeface="+mn-cs"/>
              </a:rPr>
              <a:t>省人才中心业务，</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在</a:t>
            </a:r>
            <a:r>
              <a:rPr kumimoji="0" sz="1600" kern="1200" cap="none" spc="0" normalizeH="0" baseline="0" noProof="0" dirty="0">
                <a:latin typeface="微软雅黑" panose="020B0503020204020204" pitchFamily="34" charset="-122"/>
                <a:ea typeface="微软雅黑" panose="020B0503020204020204" pitchFamily="34" charset="-122"/>
                <a:cs typeface="+mn-cs"/>
              </a:rPr>
              <a:t>某天</a:t>
            </a:r>
            <a:r>
              <a:rPr kumimoji="0" lang="en-US" sz="1600" kern="1200" cap="none" spc="0" normalizeH="0" baseline="0" noProof="0" dirty="0">
                <a:latin typeface="微软雅黑" panose="020B0503020204020204" pitchFamily="34" charset="-122"/>
                <a:ea typeface="微软雅黑" panose="020B0503020204020204" pitchFamily="34" charset="-122"/>
                <a:cs typeface="+mn-cs"/>
              </a:rPr>
              <a:t>vAD</a:t>
            </a:r>
            <a:r>
              <a:rPr kumimoji="0" lang="zh-CN" altLang="en-US" sz="1600" kern="1200" cap="none" spc="0" normalizeH="0" baseline="0" noProof="0" dirty="0">
                <a:latin typeface="微软雅黑" panose="020B0503020204020204" pitchFamily="34" charset="-122"/>
                <a:ea typeface="微软雅黑" panose="020B0503020204020204" pitchFamily="34" charset="-122"/>
                <a:cs typeface="+mn-cs"/>
              </a:rPr>
              <a:t>所在的虚拟机</a:t>
            </a:r>
            <a:r>
              <a:rPr kumimoji="0" sz="1600" kern="1200" cap="none" spc="0" normalizeH="0" baseline="0" noProof="0" dirty="0">
                <a:latin typeface="微软雅黑" panose="020B0503020204020204" pitchFamily="34" charset="-122"/>
                <a:ea typeface="微软雅黑" panose="020B0503020204020204" pitchFamily="34" charset="-122"/>
                <a:cs typeface="+mn-cs"/>
              </a:rPr>
              <a:t>出现管理口网络中断又恢复后发现经过vAD的业务全部中断，导致客户开发业务中断30分钟</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。其技术原因是</a:t>
            </a:r>
            <a:r>
              <a:rPr kumimoji="0" sz="1600" kern="1200" cap="none" spc="0" normalizeH="0" baseline="0" noProof="0" dirty="0">
                <a:latin typeface="微软雅黑" panose="020B0503020204020204" pitchFamily="34" charset="-122"/>
                <a:ea typeface="微软雅黑" panose="020B0503020204020204" pitchFamily="34" charset="-122"/>
                <a:cs typeface="+mn-cs"/>
              </a:rPr>
              <a:t>管理口网络中断后vAD连接不上授权服务器，</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但</a:t>
            </a:r>
            <a:r>
              <a:rPr kumimoji="0" sz="1600" kern="1200" cap="none" spc="0" normalizeH="0" baseline="0" noProof="0" dirty="0">
                <a:latin typeface="微软雅黑" panose="020B0503020204020204" pitchFamily="34" charset="-122"/>
                <a:ea typeface="微软雅黑" panose="020B0503020204020204" pitchFamily="34" charset="-122"/>
                <a:cs typeface="+mn-cs"/>
              </a:rPr>
              <a:t>当网络恢复连接后，vAD授权模块没有判断是否授权信息有变化，直接全量更新授权信息；授权信息的更新操作会触发业务进程重启，刚好</a:t>
            </a:r>
            <a:r>
              <a:rPr kumimoji="0" lang="zh-CN" sz="1600" kern="1200" cap="none" spc="0" normalizeH="0" baseline="0" noProof="0" dirty="0">
                <a:latin typeface="微软雅黑" panose="020B0503020204020204" pitchFamily="34" charset="-122"/>
                <a:ea typeface="微软雅黑" panose="020B0503020204020204" pitchFamily="34" charset="-122"/>
                <a:cs typeface="+mn-cs"/>
              </a:rPr>
              <a:t>业务进程</a:t>
            </a:r>
            <a:r>
              <a:rPr kumimoji="0" sz="1600" kern="1200" cap="none" spc="0" normalizeH="0" baseline="0" noProof="0" dirty="0">
                <a:latin typeface="微软雅黑" panose="020B0503020204020204" pitchFamily="34" charset="-122"/>
                <a:ea typeface="微软雅黑" panose="020B0503020204020204" pitchFamily="34" charset="-122"/>
                <a:cs typeface="+mn-cs"/>
              </a:rPr>
              <a:t>在重启过程中出现内存分配不足，导致业务进程无法启动业务中断</a:t>
            </a:r>
            <a:endParaRPr kumimoji="0" sz="1600" kern="1200" cap="none" spc="0" normalizeH="0" baseline="0" noProof="0" dirty="0">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Q1</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：请分析提取此问题存在的故障模式和失效模式</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a:p>
            <a:pPr marR="0" defTabSz="914400">
              <a:lnSpc>
                <a:spcPct val="200000"/>
              </a:lnSpc>
              <a:buClrTx/>
              <a:buSzTx/>
              <a:buFont typeface="Wingdings" panose="05000000000000000000" pitchFamily="2" charset="2"/>
              <a:defRPr/>
            </a:pPr>
            <a:r>
              <a:rPr kumimoji="0" lang="en-US" altLang="zh-CN"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Q2</a:t>
            </a:r>
            <a:r>
              <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rPr>
              <a:t>：针对你提取的故障模式，你建议的的故障容错的机制是怎样的</a:t>
            </a:r>
            <a:endParaRPr kumimoji="0" lang="zh-CN" altLang="en-US" sz="1600" kern="1200" cap="none" spc="0" normalizeH="0" baseline="0" noProof="0" dirty="0">
              <a:solidFill>
                <a:srgbClr val="1D41D5"/>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tags/tag1.xml><?xml version="1.0" encoding="utf-8"?>
<p:tagLst xmlns:p="http://schemas.openxmlformats.org/presentationml/2006/main">
  <p:tag name="KSO_WM_UNIT_TABLE_BEAUTIFY" val="smartTable{941c4bd4-4e0c-4062-8b58-ec15ab6cdd47}"/>
</p:tagLst>
</file>

<file path=ppt/tags/tag2.xml><?xml version="1.0" encoding="utf-8"?>
<p:tagLst xmlns:p="http://schemas.openxmlformats.org/presentationml/2006/main">
  <p:tag name="COMMONDATA" val="eyJoZGlkIjoiYzIwNTJlZTliYWQ3NTE0ODI1NjhiYTVlMDAyYWE5MWUifQ=="/>
</p:tagLst>
</file>

<file path=ppt/theme/theme1.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Calibri"/>
        <a:ea typeface="宋体"/>
        <a:cs typeface=""/>
      </a:majorFont>
      <a:minorFont>
        <a:latin typeface="Calibri"/>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txDef>
      <a:spPr>
        <a:noFill/>
      </a:spPr>
      <a:bodyPr wrap="square">
        <a:spAutoFit/>
      </a:bodyPr>
      <a:lstStyle>
        <a:defPPr marL="24130" marR="0" indent="0" defTabSz="914400">
          <a:lnSpc>
            <a:spcPct val="150000"/>
          </a:lnSpc>
          <a:buClrTx/>
          <a:buSzTx/>
          <a:buFont typeface="Wingdings" panose="05000000000000000000" pitchFamily="2" charset="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32290</Words>
  <Application>WPS 演示</Application>
  <PresentationFormat>自定义</PresentationFormat>
  <Paragraphs>1548</Paragraphs>
  <Slides>95</Slides>
  <Notes>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95</vt:i4>
      </vt:variant>
    </vt:vector>
  </HeadingPairs>
  <TitlesOfParts>
    <vt:vector size="105" baseType="lpstr">
      <vt:lpstr>Arial</vt:lpstr>
      <vt:lpstr>宋体</vt:lpstr>
      <vt:lpstr>Wingdings</vt:lpstr>
      <vt:lpstr>Calibri</vt:lpstr>
      <vt:lpstr>微软雅黑 Light</vt:lpstr>
      <vt:lpstr>微软雅黑</vt:lpstr>
      <vt:lpstr>等线</vt:lpstr>
      <vt:lpstr>Arial Unicode MS</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姚金鑫</dc:creator>
  <cp:lastModifiedBy>陈杰</cp:lastModifiedBy>
  <cp:revision>1560</cp:revision>
  <dcterms:created xsi:type="dcterms:W3CDTF">2015-09-28T18:48:00Z</dcterms:created>
  <dcterms:modified xsi:type="dcterms:W3CDTF">2023-08-18T09:10:54Z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433F2D9F-26BB-4A39-3F3F-3F3F3F3F073F</vt:lpwstr>
  </property>
  <property fmtid="{D5CDD505-2E9C-101B-9397-08002B2CF9AE}" pid="3" name="ArticulatePath">
    <vt:lpwstr>公司PPT模版-白底-16比9（2015）</vt:lpwstr>
  </property>
  <property fmtid="{D5CDD505-2E9C-101B-9397-08002B2CF9AE}" pid="4" name="KSOProductBuildVer">
    <vt:lpwstr>2052-12.1.0.15120</vt:lpwstr>
  </property>
  <property fmtid="{D5CDD505-2E9C-101B-9397-08002B2CF9AE}" pid="5" name="ICV">
    <vt:lpwstr>E0B6DC324AAA43B5B2BBE86D0C960D6D</vt:lpwstr>
  </property>
</Properties>
</file>